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4660"/>
  </p:normalViewPr>
  <p:slideViewPr>
    <p:cSldViewPr snapToGrid="0">
      <p:cViewPr varScale="1">
        <p:scale>
          <a:sx n="87" d="100"/>
          <a:sy n="87" d="100"/>
        </p:scale>
        <p:origin x="13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EDFF9-6BA5-4FE5-8968-0A5D55037D5F}" type="datetimeFigureOut">
              <a:rPr lang="ru-RU" smtClean="0"/>
              <a:t>04.07.2017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9BE1A-8F33-4005-A470-1BF361CE2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15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9BE1A-8F33-4005-A470-1BF361CE212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645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9BE1A-8F33-4005-A470-1BF361CE212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009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9BE1A-8F33-4005-A470-1BF361CE212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939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9BE1A-8F33-4005-A470-1BF361CE212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634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9BE1A-8F33-4005-A470-1BF361CE2122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436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9BE1A-8F33-4005-A470-1BF361CE2122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874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9BE1A-8F33-4005-A470-1BF361CE2122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439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9BE1A-8F33-4005-A470-1BF361CE2122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029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9BE1A-8F33-4005-A470-1BF361CE2122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097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9BE1A-8F33-4005-A470-1BF361CE2122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0066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9BE1A-8F33-4005-A470-1BF361CE2122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397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9BE1A-8F33-4005-A470-1BF361CE212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205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9BE1A-8F33-4005-A470-1BF361CE2122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822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9BE1A-8F33-4005-A470-1BF361CE212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7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9BE1A-8F33-4005-A470-1BF361CE212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237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9BE1A-8F33-4005-A470-1BF361CE212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803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9BE1A-8F33-4005-A470-1BF361CE212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771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9BE1A-8F33-4005-A470-1BF361CE212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174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9BE1A-8F33-4005-A470-1BF361CE212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501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9BE1A-8F33-4005-A470-1BF361CE212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326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EFD8-6FB2-41D7-9630-5DFD8E139015}" type="datetimeFigureOut">
              <a:rPr lang="ru-RU" smtClean="0"/>
              <a:t>04.07.2017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A7A9C-562E-4ACD-AAC6-EF549D820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241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EFD8-6FB2-41D7-9630-5DFD8E139015}" type="datetimeFigureOut">
              <a:rPr lang="ru-RU" smtClean="0"/>
              <a:t>04.07.2017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A7A9C-562E-4ACD-AAC6-EF549D820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643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EFD8-6FB2-41D7-9630-5DFD8E139015}" type="datetimeFigureOut">
              <a:rPr lang="ru-RU" smtClean="0"/>
              <a:t>04.07.2017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A7A9C-562E-4ACD-AAC6-EF549D820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92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EFD8-6FB2-41D7-9630-5DFD8E139015}" type="datetimeFigureOut">
              <a:rPr lang="ru-RU" smtClean="0"/>
              <a:t>04.07.2017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A7A9C-562E-4ACD-AAC6-EF549D820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17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EFD8-6FB2-41D7-9630-5DFD8E139015}" type="datetimeFigureOut">
              <a:rPr lang="ru-RU" smtClean="0"/>
              <a:t>04.07.2017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A7A9C-562E-4ACD-AAC6-EF549D820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782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EFD8-6FB2-41D7-9630-5DFD8E139015}" type="datetimeFigureOut">
              <a:rPr lang="ru-RU" smtClean="0"/>
              <a:t>04.07.2017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A7A9C-562E-4ACD-AAC6-EF549D820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252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EFD8-6FB2-41D7-9630-5DFD8E139015}" type="datetimeFigureOut">
              <a:rPr lang="ru-RU" smtClean="0"/>
              <a:t>04.07.2017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A7A9C-562E-4ACD-AAC6-EF549D820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286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EFD8-6FB2-41D7-9630-5DFD8E139015}" type="datetimeFigureOut">
              <a:rPr lang="ru-RU" smtClean="0"/>
              <a:t>04.07.2017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A7A9C-562E-4ACD-AAC6-EF549D820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52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EFD8-6FB2-41D7-9630-5DFD8E139015}" type="datetimeFigureOut">
              <a:rPr lang="ru-RU" smtClean="0"/>
              <a:t>04.07.2017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A7A9C-562E-4ACD-AAC6-EF549D820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498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EFD8-6FB2-41D7-9630-5DFD8E139015}" type="datetimeFigureOut">
              <a:rPr lang="ru-RU" smtClean="0"/>
              <a:t>04.07.2017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A7A9C-562E-4ACD-AAC6-EF549D820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687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EFD8-6FB2-41D7-9630-5DFD8E139015}" type="datetimeFigureOut">
              <a:rPr lang="ru-RU" smtClean="0"/>
              <a:t>04.07.2017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A7A9C-562E-4ACD-AAC6-EF549D820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760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CEFD8-6FB2-41D7-9630-5DFD8E139015}" type="datetimeFigureOut">
              <a:rPr lang="ru-RU" smtClean="0"/>
              <a:t>04.07.2017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A7A9C-562E-4ACD-AAC6-EF549D820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81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2705" y="1170736"/>
            <a:ext cx="7429500" cy="1903422"/>
          </a:xfrm>
        </p:spPr>
        <p:txBody>
          <a:bodyPr>
            <a:normAutofit/>
          </a:bodyPr>
          <a:lstStyle/>
          <a:p>
            <a:r>
              <a:rPr lang="ru-RU" sz="5200" b="1" dirty="0"/>
              <a:t>Лучший выпускник </a:t>
            </a:r>
            <a:br>
              <a:rPr lang="ru-RU" sz="5200" b="1" dirty="0"/>
            </a:br>
            <a:r>
              <a:rPr lang="ru-RU" sz="5200" b="1" dirty="0"/>
              <a:t>ИвГУ-2017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" y="-91844"/>
            <a:ext cx="9867537" cy="699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37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1" y="110607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Викторова Мария Андреевна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8671" y="727606"/>
            <a:ext cx="59607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Направление подготовки: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Экономика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Направленность (профиль):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Бухгалтерский учет, анализ и аудит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Квалификация: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бакалавр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Средний балл по диплому: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4.7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 ВКР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Учет и анализ оплаты труда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6730" y="2470738"/>
            <a:ext cx="93576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студенческих научно-практических конференций,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Всероссийской школы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вузов по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 студенческого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 (2014, 2015), Общероссийского форума  «Россия студенческая» (Казань, 2014), Форума активных граждан Общественной Палаты РФ «Сообщество» (Москва, 2015), семинара Всероссийского общественного проекта «Ступени» (Санкт-Петербург, 2014) 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диплома за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доклад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студенческой научной конференции 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фестиваля «Молодая наука в классическом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университете» (Иваново,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2016)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Дипломантка конкурса на присуждение денежных поощрений для одаренной молодежи «Большие надежды» (Иваново, 2014)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Главы Администрации города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активное участие в городских молодежных мероприятиях и реализацию молодежных общественных инициатив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сертификата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Краткосрочной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тренеров студенческой молодежи АТСМ РСМ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 федерального проекта «Корпус общественных наблюдателей»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Коллегиального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органа студенческого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председатель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студенческого совета экономического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факультета, редактор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газеты экономического факультета «Капитал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Стажировка в Общероссийской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общественной молодежной организации «Студенты России»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(Москва, 2015)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6730" y="5333060"/>
            <a:ext cx="92604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сверки взаиморасчетов 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посредниками (Иваново, СК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Зетта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Страхование»);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по обслуживанию в контактном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центре (ООО «Келли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Сервисез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Си-Ай-Эй»), ведущая тренингов в рамках Школы актива (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волонтерская деятельность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коммуникабельность, активная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позиция, ответственность, нацеленность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результат, стрессоустойчивость, стремление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развитию и профессиональному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росту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лыбайся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этому миру, и он улыбнется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тебе!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0" t="2929" r="16378" b="21289"/>
          <a:stretch/>
        </p:blipFill>
        <p:spPr>
          <a:xfrm>
            <a:off x="813045" y="110607"/>
            <a:ext cx="1786936" cy="2194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98325" y="727606"/>
            <a:ext cx="2769022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98326" y="1591624"/>
            <a:ext cx="1731958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98326" y="2138890"/>
            <a:ext cx="1185548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387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3" y="265415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Говорова </a:t>
            </a:r>
            <a:r>
              <a:rPr lang="ru-RU" sz="3200" b="1" dirty="0">
                <a:solidFill>
                  <a:srgbClr val="FF0000"/>
                </a:solidFill>
              </a:rPr>
              <a:t>Д</a:t>
            </a:r>
            <a:r>
              <a:rPr lang="ru-RU" sz="3200" b="1" dirty="0" smtClean="0">
                <a:solidFill>
                  <a:srgbClr val="FF0000"/>
                </a:solidFill>
              </a:rPr>
              <a:t>арья Васильевна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16355" y="885815"/>
            <a:ext cx="59607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Направление подготовки: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Реклама и связи с общественностью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Квалификация: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бакалавр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Средний балл по диплому: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4.97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 ВКР: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продвижение бренда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-ресторанном бизнесе на примере кафе-мороженого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Баскин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Роббинс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ство публикаций: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456" y="3300640"/>
            <a:ext cx="935768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7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7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международных и межрегиональных научно-практических конференций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фестиваля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«Рекламная фишка» (Иваново, 2014, 2015, 2016)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профильной смены «Журналистика» в рамках Всероссийского молодежного образовательного форума «Территория смыслов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Клязьме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Активная благотворительная деятельность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9456" y="5094829"/>
            <a:ext cx="9260405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sz="17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маркетолог (Иваново,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Баскин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Роббинс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ресторан «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Якитория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»); менеджер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продажам (Иваново, Веб-студия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Инфопульт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pPr algn="just"/>
            <a:r>
              <a:rPr lang="ru-RU" sz="17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ответственность, целеустремленность, желание доводить дело до конца, оптимизм</a:t>
            </a:r>
            <a:endParaRPr lang="ru-RU" sz="17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7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ни делается, все  к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лучшему.</a:t>
            </a:r>
            <a:endParaRPr lang="ru-RU" sz="17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7" t="5833" r="34083" b="56667"/>
          <a:stretch/>
        </p:blipFill>
        <p:spPr>
          <a:xfrm>
            <a:off x="595898" y="452073"/>
            <a:ext cx="232029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694176" y="939848"/>
            <a:ext cx="2974253" cy="322606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694176" y="1737948"/>
            <a:ext cx="2784683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94176" y="2875571"/>
            <a:ext cx="3319941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070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3" y="151262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Головкин Дмитрий Сергеевич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8673" y="650641"/>
            <a:ext cx="59607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Экономика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фирмы и отраслевых рынков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магистр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5.0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магистерской диссертации: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инструменты оценки экономического потенциала предприятия текстильной промышленности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количество публикаций: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7138" y="3150567"/>
            <a:ext cx="93576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стипендии Правительства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РФ (2014)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7 международных, всероссийских и межрегиональных научных конференций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научно-исследовательской работы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 «Экономическая надежность в системе региональных социально-экономических отношений предприятий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бизнеса» (Иваново,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2015)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Ивановского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отделения международной студенческой организации AIESEC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(2015)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 Межрегионального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YouLead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ведущий тренингов и семинаров по менеджменту и лидерству для молодых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олонтер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благотворительной организации Фонд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«Доброе Дело»,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социально-значимого проекта для детей с ограниченными физическими возможностями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«Полет Бабочки»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7138" y="5705112"/>
            <a:ext cx="94487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ООО «Конструирование бизнеса», руководитель ЦМИТ «Агентство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инноваций»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целеустремленность</a:t>
            </a:r>
          </a:p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инвестиции – это инвестиции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себя.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76" y="151263"/>
            <a:ext cx="2140788" cy="2854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98327" y="681419"/>
            <a:ext cx="2780172" cy="288737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98328" y="1491837"/>
            <a:ext cx="1731956" cy="336963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78673" y="2050475"/>
            <a:ext cx="4204878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878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3" y="151262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Горбунов Артём Евгеньевич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8673" y="702545"/>
            <a:ext cx="59607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Юриспруденция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Социальное государство: проблемы теории и юридической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магистр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5.0 </a:t>
            </a:r>
          </a:p>
          <a:p>
            <a:pPr algn="just"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магистерской диссертации: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в сфере оказания медицинских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количество публикаций: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7138" y="3095290"/>
            <a:ext cx="9357681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55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5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5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Международных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научно-практических конференций (Иваново, Санкт-Петербург, Курс, Липецк, Казахстан и др.) и Всероссийского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студенческого конвента «Инновация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(Иваново, 2016)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именных стипендий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Учёного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</a:t>
            </a:r>
            <a:r>
              <a:rPr lang="ru-RU" sz="15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Учёного совета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юридического факультета </a:t>
            </a:r>
            <a:r>
              <a:rPr lang="ru-RU" sz="15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endParaRPr lang="ru-RU" sz="15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Научного студенческого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 </a:t>
            </a:r>
            <a:r>
              <a:rPr lang="ru-RU" sz="15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endParaRPr lang="ru-RU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диплома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степени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на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лучшую студенческую работу по актуальным проблемам Российского законодательства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номинации «Лучшая научная работа в области уголовного права и процесса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(Иваново, ЮБ «Константа», 2016) и грамоты за высокую публикационную активность (2017)</a:t>
            </a:r>
            <a:endParaRPr lang="ru-RU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 в Ивановской межрайонной прокуратуре (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2015 – май 2017)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7138" y="5528649"/>
            <a:ext cx="944872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5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sz="155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преддипломная практика в Октябрьском районном суде г. Иваново</a:t>
            </a:r>
            <a:endParaRPr lang="ru-RU" sz="15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5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усидчивость,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сила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воли, стремление к совершенствованию, организованность,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обязательность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честность, принципиальность, способность отстаивать определённую точку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зрения</a:t>
            </a:r>
          </a:p>
          <a:p>
            <a:pPr algn="just"/>
            <a:r>
              <a:rPr lang="ru-RU" sz="155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Терпение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горько, но плод его сладок (Жан-Жак Руссо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5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7" r="4377"/>
          <a:stretch/>
        </p:blipFill>
        <p:spPr>
          <a:xfrm>
            <a:off x="616946" y="240965"/>
            <a:ext cx="2390659" cy="2685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98326" y="736037"/>
            <a:ext cx="2757869" cy="312178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98326" y="1583706"/>
            <a:ext cx="1731957" cy="278548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98325" y="2104532"/>
            <a:ext cx="4151773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355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3" y="276566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Давыдова Анастасия Сергеевна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16355" y="885815"/>
            <a:ext cx="59607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урналистика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валификация: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бакалавр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ВКР: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социальных сетей с традиционными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9456" y="2953383"/>
            <a:ext cx="93576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студенческих научно-практических конференций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Всероссийских молодежных образовательных форумов «Таврида на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Бакальской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косе» и «Территория смыслов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Клязьме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пресс-центров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Ивановского областного молодёжного студенческого фестиваля «Студенческая весна» 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2014-2016) и Областной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студенческого профсоюзного актива Ивановской области «Команда будущего» 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2013-2015)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иректор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Школы студенческого профсоюзного актива Ивановской области «Команда будущего» 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2016-2017)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8093" y="5297535"/>
            <a:ext cx="92604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корреспондент районной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общественно-политической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газеты «Красное Приволжье» 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2015-2016); председатель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профбюро филологического факультета 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2014-2017);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председателя Профкома студентов и аспирантов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информационной работе 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2015-2016) </a:t>
            </a:r>
          </a:p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ответственность, целеустремленность, оптимизм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сегда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верить в лучшее и не бояться идти навстречу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новому! 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 t="6763" r="11673" b="42098"/>
          <a:stretch/>
        </p:blipFill>
        <p:spPr>
          <a:xfrm>
            <a:off x="539826" y="188432"/>
            <a:ext cx="2467779" cy="2603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616354" y="934853"/>
            <a:ext cx="3063225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617167" y="1547534"/>
            <a:ext cx="1456637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492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3" y="276566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err="1" smtClean="0">
                <a:solidFill>
                  <a:srgbClr val="FF0000"/>
                </a:solidFill>
              </a:rPr>
              <a:t>Докетова</a:t>
            </a:r>
            <a:r>
              <a:rPr lang="ru-RU" sz="3200" b="1" dirty="0" smtClean="0">
                <a:solidFill>
                  <a:srgbClr val="FF0000"/>
                </a:solidFill>
              </a:rPr>
              <a:t> Ксения Алексеевна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8673" y="895721"/>
            <a:ext cx="59607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Филология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Направленность (профиль):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Зарубежная филология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бакалавр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5.0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ВКР: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Лексические единицы тематического поля «Музыка» в немецком публицистическом дискурсе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количество публикаций: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6732" y="3165550"/>
            <a:ext cx="93576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студенческих научно-практических конференций (2015-2017)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Всероссийской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 «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Totales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Diktat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международного проекта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«Общество друзей Германии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культурно-академического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обмена в рамках международной программы «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Schulaustausch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между Россией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Германией 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Соорганизатор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 для студентов и школьников «Учим немецкий играя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6732" y="5102804"/>
            <a:ext cx="92604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экскурсионное сопровождение официальных делегаций иностранных гостей и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студентов зарубежных вузов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друзей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Германии и др.)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ответственность, креативность, упорство, жизнелюбие, отзывчивость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 будет правильно, на этом построен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(М. Булгаков «Мастер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Маргарита»).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t="6191" r="9083" b="18957"/>
          <a:stretch/>
        </p:blipFill>
        <p:spPr>
          <a:xfrm>
            <a:off x="738668" y="380117"/>
            <a:ext cx="2181339" cy="2546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98326" y="929737"/>
            <a:ext cx="2757869" cy="319200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98326" y="1487441"/>
            <a:ext cx="1754258" cy="332280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98326" y="2022958"/>
            <a:ext cx="1308211" cy="307647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149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3" y="151262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Ежова Ирина Сергеевна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8673" y="650641"/>
            <a:ext cx="59607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Социальная работа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социальной работы с различными группами населения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магистр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5.0 </a:t>
            </a:r>
          </a:p>
          <a:p>
            <a:pPr algn="just"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магистерской диссертации: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матримониального поведения как фактор развития демографической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количество публикаций: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7138" y="3150567"/>
            <a:ext cx="93576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студенческих научных конференций различного уровня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Молодежного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при Администрации городского округа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Шуя (2009-2012)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 КВН «ШИК», «5 копеек», «IQ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37»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Владимир, г. Кострома, г. Ярославль, г. Рыбинск, г. Сергиев Посад, г. Шуя, г.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Кинешма (2008-2013) и победитель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номинациях «Лучшая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шутка-2010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«Лучшая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актриса-2012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«Мисс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КВН-2012» (Лига КВН, г. Шуя)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сертификата о прохождении курсов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психологического консультирования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практической психологии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(Иваново,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7138" y="5212670"/>
            <a:ext cx="94487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ожатая (Иваново, детский летний лагерь при МБОУ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20); стажер Управления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молодежной политики Ивановской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области; Центр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семьи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Иваново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коммуникабельность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энергичность, инициативность, пунктуальность, ответственность, быстрая обучаемость,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дисциплинированность, умение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команде </a:t>
            </a:r>
          </a:p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astra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aspera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30" y="481768"/>
            <a:ext cx="1990183" cy="2470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98326" y="650641"/>
            <a:ext cx="2757869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98327" y="1493062"/>
            <a:ext cx="1743108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98326" y="2050500"/>
            <a:ext cx="3995654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334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7159" y="242809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Касаткина Елизавета Антоновна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67159" y="767571"/>
            <a:ext cx="59607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Экономика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Направленность (профиль):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Финансы и кредит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бакалавр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5.0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ВКР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Private Banking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коммерческом банке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количество публикаций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7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093" y="3086530"/>
            <a:ext cx="935768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6 международных и межрегиональных научно-практических конференций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Обладатель дипломов 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степени за лучший доклад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фестиваля «Молодая наука в классическом университете» (Иваново,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2014, 2015, 2017)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Всероссийского образовательного проекта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тренингов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(2015),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юбилейного международного Интернет-чемпионата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«Деньги» по финансам и банковскому делу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(2016)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сертификатов об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успешном прохождении обучения в Национальном Открытом Университете «ИНТУИТ» 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курсам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Microsoft Excel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2007,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Microsoft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2007,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Microsoft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в международном рейтинге «ВУЗ-победитель Интернет-Чемпионата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Деньги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в рейтинге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«Мировой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финансовый рынок в условиях кризиса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санкционной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политики»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в рейтинге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«Краткий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 в историю и теорию денег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8093" y="5548743"/>
            <a:ext cx="926040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кредитный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аналитик (Иваново, ПАО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«Сбербанк России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коммуникабельность, ответственность, пунктуальность, исполнительность, дружелюбие, лояльность, внимательность, быстрая обучаемость, стрессоустойчивость</a:t>
            </a:r>
            <a:endParaRPr lang="ru-RU" sz="14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хотите иметь то, что никогда не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имели, – начните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то, что никогда не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делали (Ричард Бах).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27"/>
          <a:stretch/>
        </p:blipFill>
        <p:spPr>
          <a:xfrm>
            <a:off x="661012" y="242809"/>
            <a:ext cx="2189800" cy="2709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486812" y="790073"/>
            <a:ext cx="3058954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86812" y="1442494"/>
            <a:ext cx="1921529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486812" y="2056896"/>
            <a:ext cx="1297061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449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1" y="110607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err="1" smtClean="0">
                <a:solidFill>
                  <a:srgbClr val="FF0000"/>
                </a:solidFill>
              </a:rPr>
              <a:t>Кокушкина</a:t>
            </a:r>
            <a:r>
              <a:rPr lang="ru-RU" sz="3200" b="1" dirty="0" smtClean="0">
                <a:solidFill>
                  <a:srgbClr val="FF0000"/>
                </a:solidFill>
              </a:rPr>
              <a:t> Лада Олеговна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8671" y="727606"/>
            <a:ext cx="59607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Менеджмент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Направленность (профиль):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Производственный менеджмент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бакалавр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4.91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ВКР: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стратегии развития предприятия 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количество публикаций: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9048" y="3414129"/>
            <a:ext cx="93576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7 международных и межрегиональных научно-практических конференций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Обладатель диплома 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степени за лучший доклад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фестиваля «Молодая наука в классическом университете» (Иваново,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2-е место за лучшую научную разработку «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Бизнес-идея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конкурса «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Перспектива» (Иваново, Ивановский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РЭУ им.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Г.В. Плеханова, 2016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среднего художественного образования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9048" y="5339628"/>
            <a:ext cx="92604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продавец-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кассир (магазин «Спортмастер»; ООО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«ОКТОБЛУ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брать на себя ответственность, тактичность, оперативность, стрессоустойчивость, твердость характера</a:t>
            </a:r>
            <a:endParaRPr lang="ru-RU" sz="16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если не я?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7" y="588109"/>
            <a:ext cx="2631017" cy="2571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98324" y="778500"/>
            <a:ext cx="3081256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98325" y="1687283"/>
            <a:ext cx="1921530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98324" y="2313196"/>
            <a:ext cx="1631597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809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3" y="276566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err="1" smtClean="0">
                <a:solidFill>
                  <a:srgbClr val="FF0000"/>
                </a:solidFill>
              </a:rPr>
              <a:t>Костякова</a:t>
            </a:r>
            <a:r>
              <a:rPr lang="ru-RU" sz="3200" b="1" dirty="0" smtClean="0">
                <a:solidFill>
                  <a:srgbClr val="FF0000"/>
                </a:solidFill>
              </a:rPr>
              <a:t> Татьяна Алексеевна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97514" y="982477"/>
            <a:ext cx="59607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Международные отношения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валификация: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бакалавр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5.0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ВКР: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Контртеррористические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 и практики США 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2001-2017 гг.): проблема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0473" y="2664615"/>
            <a:ext cx="93576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36 международных, всероссийских и межрегиональных научно-практических конференций, форумов и семинаров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Международного молодежного обмена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Англией, Германией 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США: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реализация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международных (в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грантовых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проектов 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и за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рубежом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проекта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«Посланники перемен» (2015-2016 гг.)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участием 150 человек из 60 стран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мира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VIII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Образовательного семинара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развитию международного молодёжного сотрудничества и общественной дипломатии «Общественный Дипломатический Корпус» (ОДК)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(2017)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конкурса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«Студент года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2016» 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номинации «Общественник года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Прохождение курсов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Terrorism and Counterterrorism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(Университет Джорджтауна, США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художественную школу, победитель ряда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конкурсов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ИМКА-Иваново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2008 г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ИМКА России,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YMCA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9110" y="5448878"/>
            <a:ext cx="926040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английского языка; производственная практика в отделе организационной работы Администрации г. Иваново</a:t>
            </a:r>
            <a:endParaRPr lang="ru-RU" sz="15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английский язык – свободно,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испанский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 – продвинутый уровень,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немецкий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 – базовый уровень, ПК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продвинутый уровень</a:t>
            </a:r>
            <a:endParaRPr lang="ru-RU" sz="15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Быть, а не существовать.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5" t="48157" r="42575" b="30210"/>
          <a:stretch/>
        </p:blipFill>
        <p:spPr>
          <a:xfrm>
            <a:off x="804232" y="276566"/>
            <a:ext cx="1951754" cy="2258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98326" y="982477"/>
            <a:ext cx="2757869" cy="311064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98327" y="1568237"/>
            <a:ext cx="2858230" cy="305167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35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3" r="23029" b="71466"/>
          <a:stretch/>
        </p:blipFill>
        <p:spPr>
          <a:xfrm>
            <a:off x="316732" y="311116"/>
            <a:ext cx="2706624" cy="2540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694176" y="311116"/>
            <a:ext cx="555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>
                <a:solidFill>
                  <a:srgbClr val="FF0000"/>
                </a:solidFill>
              </a:rPr>
              <a:t>Алиева Диана </a:t>
            </a:r>
            <a:r>
              <a:rPr lang="ru-RU" sz="3200" b="1" dirty="0" err="1">
                <a:solidFill>
                  <a:srgbClr val="FF0000"/>
                </a:solidFill>
              </a:rPr>
              <a:t>Тажидиновна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16355" y="912552"/>
            <a:ext cx="59607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Направление подготовки: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Юриспруденция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Квалификация: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бакалавр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Средний балл по диплому: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94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 ВКР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Ограниченная вменяемость и её уголовно-правовое значение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бщее количество публикаций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10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456" y="3001948"/>
            <a:ext cx="935768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Личные достижения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 9 международных, всероссийских и региональных научно-практических конференций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Обладатель дипломов за лучший доклад в рамках Фестиваля «Молодая наука в классическом университете» (Иваново,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ИвГУ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2014, 2015, 2017) и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региональной научно-практической конференции «Актуальные проблемы государства и права: взгляд молодых ученых» (Иваново, 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ИвГУ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2016)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Дипломантка конкурса на лучшую студенческую работу по актуальным проблемам Российского законодательства в номинации «Лучшая студенческая работа в области уголовного права и процесса» (Иваново, ЮБ «Константа», 2017)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Сертификат о прохождении языковых курсов «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Deutsch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als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Fremdsprache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(Университет г. 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Пассау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2016)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Сертификат за активное участие в </a:t>
            </a:r>
            <a:r>
              <a:rPr lang="en-US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Всероссийском конкурсе эссе «ТОЧКА РОСТА» для студентов и магистрантов (Москва, ФАС, 2016)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8093" y="5515208"/>
            <a:ext cx="92604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Опыт работы: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стажировка в ООО «Лебедева, Гущина и партнеры» (Иваново), производственная практика в Ивановском областном суде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Личные качества: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преданность, добросовестность, самокритичность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Жизненное кредо: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Успех – это умение двигаться от неудачи к неудаче, не теряя энтузиазма (Уинстон Черчилль).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94176" y="939848"/>
            <a:ext cx="2979579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694176" y="1552654"/>
            <a:ext cx="3092214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94176" y="2471863"/>
            <a:ext cx="3676108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172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1" y="110607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err="1" smtClean="0">
                <a:solidFill>
                  <a:srgbClr val="FF0000"/>
                </a:solidFill>
              </a:rPr>
              <a:t>Котченко</a:t>
            </a:r>
            <a:r>
              <a:rPr lang="ru-RU" sz="3200" b="1" dirty="0" smtClean="0">
                <a:solidFill>
                  <a:srgbClr val="FF0000"/>
                </a:solidFill>
              </a:rPr>
              <a:t> Елена Николаевна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8671" y="727606"/>
            <a:ext cx="596078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7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sz="17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Экономика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7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Направленность (профиль): </a:t>
            </a: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Бухгалтерский учет, анализ и аудит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7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валификация:</a:t>
            </a:r>
            <a:r>
              <a:rPr lang="ru-RU" sz="17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бакалавр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7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sz="17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4.95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7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ВКР:</a:t>
            </a:r>
            <a:r>
              <a:rPr lang="ru-RU" sz="17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бюджетирования производственного мероприятия</a:t>
            </a:r>
            <a:endParaRPr lang="ru-RU" sz="17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7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Общее количество публикаций:</a:t>
            </a: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ru-RU" sz="17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091" y="2899599"/>
            <a:ext cx="9357681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35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3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35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4 региональных студенческих научно-практических конференций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диплома 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 за победу в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Открытой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 студенческой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Интернет-олимпиаде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дисциплине «Экономика» </a:t>
            </a:r>
            <a:endParaRPr lang="ru-RU" sz="13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en-US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Всероссийской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студенческой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 «Главбух»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бухгалтерскому учету и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налогообложению (2016), Всероссийского конкурса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звание «Лучший бухгалтер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– 2016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номинации «Лучший молодой бухгалтер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Всероссийской интернет-олимпиады «Контур. Олимпиада 2016», регионального конкурса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«Профессиональный бухгалтер – 2017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Золотого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ертификата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прохождении профессиональной онлайн аттестации высшего уровня сложности по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темам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грамотность»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«План счетов кредитной организации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Банковской бизнес-школы «</a:t>
            </a:r>
            <a:r>
              <a:rPr lang="ru-RU" sz="13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ПрофБанкинг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общественный наблюдатель в рамках проекта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общероссийской системы мониторинга проведения государственной итоговой аттестации по образовательным программам основного и среднего общего образования, основанной на принципах профессионально-общественного участия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8091" y="5692671"/>
            <a:ext cx="92604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5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sz="135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и преддипломная практики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АО «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Клинцовский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автокрановый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завод»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Клинцы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Брянской области) </a:t>
            </a:r>
          </a:p>
          <a:p>
            <a:pPr algn="just"/>
            <a:r>
              <a:rPr lang="ru-RU" sz="135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</a:t>
            </a:r>
            <a:r>
              <a:rPr lang="ru-RU" sz="1350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3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рамотность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развитый интеллект, пунктуальность, ответственность, системное мышление, быстрая обучаемость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способность к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самообразованию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" r="8674" b="33362"/>
          <a:stretch/>
        </p:blipFill>
        <p:spPr>
          <a:xfrm>
            <a:off x="616945" y="215707"/>
            <a:ext cx="2104221" cy="2493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98324" y="740980"/>
            <a:ext cx="2612905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78672" y="1527717"/>
            <a:ext cx="1662402" cy="292496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79483" y="2070085"/>
            <a:ext cx="1271297" cy="293974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831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3" y="151262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err="1" smtClean="0">
                <a:solidFill>
                  <a:srgbClr val="FF0000"/>
                </a:solidFill>
              </a:rPr>
              <a:t>Куваев</a:t>
            </a:r>
            <a:r>
              <a:rPr lang="ru-RU" sz="3200" b="1" dirty="0" smtClean="0">
                <a:solidFill>
                  <a:srgbClr val="FF0000"/>
                </a:solidFill>
              </a:rPr>
              <a:t> Александр Евгеньевич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8673" y="705259"/>
            <a:ext cx="59607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подготовки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Математика и компьютерные науки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магистр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5.0 </a:t>
            </a:r>
          </a:p>
          <a:p>
            <a:pPr algn="just"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магистерской диссертации: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условия нильпотентной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аппроксимируемости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некоторых теоретико-групповых конструкций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количество публикаций: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2658" y="3289374"/>
            <a:ext cx="93576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студенческих научно-практических конференций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дипломов за лучший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фестиваля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«Молодая наука в классическом университете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(Иваново,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2016, 2017)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Дипломы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на четвертьфинальных соревнованиях командного чемпионата мира по программированию ACM ICPC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2015/2016 и 2016/2017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иплом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4 место на XII Открытом Чемпионате ИГЭУ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программированию.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2658" y="5476380"/>
            <a:ext cx="94487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разработчик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(Иваново, ООО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«Восточный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Экспресс», с 2013 г.)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целеустремленность, отзывчивость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любознательность </a:t>
            </a:r>
          </a:p>
          <a:p>
            <a:pPr algn="just"/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узнавать что-то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новое.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6893" r="10306" b="-399"/>
          <a:stretch/>
        </p:blipFill>
        <p:spPr>
          <a:xfrm>
            <a:off x="594910" y="330506"/>
            <a:ext cx="2610997" cy="2743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98324" y="740980"/>
            <a:ext cx="2802476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98324" y="1549625"/>
            <a:ext cx="2802476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98324" y="2668836"/>
            <a:ext cx="3386369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446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16355" y="276566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Куликова Алла Юрьевна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16355" y="806996"/>
            <a:ext cx="59607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Управление персоналом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бакалавр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5.0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ВКР: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вовлечения женщин в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-профессии: российские и зарубежные практики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количество публикаций: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290" y="3053765"/>
            <a:ext cx="935768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студенческих научно-практических конференций (2015-2017)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диплома за лучший научный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фестиваля «Молодая наука в классическом университете» (Иваново,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2017) 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Межвузовской олимпиады на знание системы «Консультант Плюс» (2015) 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Межвузовской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олимпиаде по информатике и вхождение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«десятку» лучших (2016)  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«Профессиональные ориентации молодежи на STEM-профессии: гендерный аспект» в рамках выполнения Проекта «Национальной стратегии действий Российской Федерации в интересах женщин на 2017-2022 годы» (Москва-Иваново, 2015)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по программе дополнительного образования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Переводчик в сфере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коммуникации»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Свободное владение английским языком, начальный уровень владение корейским и японским языками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6290" y="5515978"/>
            <a:ext cx="935768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практика в ГАУ ДПО «Институт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образования Ивановской области»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(Иваново, 2017)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целеустремленность, желание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 завершить до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перфекционизм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ответственность, вдумчивость, трудолюбие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предавай свою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мечту!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8" b="5774"/>
          <a:stretch/>
        </p:blipFill>
        <p:spPr>
          <a:xfrm>
            <a:off x="616944" y="335779"/>
            <a:ext cx="2381259" cy="2561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98324" y="1457551"/>
            <a:ext cx="3188066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98324" y="840133"/>
            <a:ext cx="3088915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16355" y="2665610"/>
            <a:ext cx="3742912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663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1" y="110607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err="1" smtClean="0">
                <a:solidFill>
                  <a:srgbClr val="FF0000"/>
                </a:solidFill>
              </a:rPr>
              <a:t>Куртова</a:t>
            </a:r>
            <a:r>
              <a:rPr lang="ru-RU" sz="3200" b="1" dirty="0" smtClean="0">
                <a:solidFill>
                  <a:srgbClr val="FF0000"/>
                </a:solidFill>
              </a:rPr>
              <a:t> Светлана Николаевна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8671" y="727606"/>
            <a:ext cx="59607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Экономика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Направленность (профиль):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Экономика предприятий и организаций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бакалавр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ВКР: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и пути совершенствования планирования прибыли предприятия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Общее количество публикаций: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091" y="3113596"/>
            <a:ext cx="93576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региональных студенческих научно-практических конференций (2015-2017)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диплома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лучший доклад на секции «Экономика и Маркетинг»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фестиваля «Молодая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наука в классическом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университете» (Иваново,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2017)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Science Slam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фестиваля «Молодая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наука в классическом университете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(Иваново,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2016)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Всероссийской интернет-олимпиады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экономике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Серебряного сертификата профессионального пользователя системы «ГАРАНТ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аэро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Стипендиат Ученого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6730" y="5454144"/>
            <a:ext cx="9260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менеджер (Иваново,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фирма ООО «ПМК-22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Усидчивость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целеустремлённость, ответственность 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Пообещал – выполни!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3750" r="12222" b="3857"/>
          <a:stretch/>
        </p:blipFill>
        <p:spPr>
          <a:xfrm>
            <a:off x="716096" y="308472"/>
            <a:ext cx="2005070" cy="2506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98324" y="740980"/>
            <a:ext cx="2769425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78671" y="1572656"/>
            <a:ext cx="1753493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78671" y="2429263"/>
            <a:ext cx="3417040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793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3" y="151262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Кучин Яков Сергеевич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8672" y="705259"/>
            <a:ext cx="552126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Общественно-политические и культурные проблемы отечественной и зарубежной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 </a:t>
            </a:r>
            <a:endParaRPr lang="ru-RU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магистр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5.0 </a:t>
            </a:r>
          </a:p>
          <a:p>
            <a:pPr algn="just"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магистерской диссертации: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Идея толерантности в утопических сочинениях английских мыслителей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вв.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2658" y="3558141"/>
            <a:ext cx="9357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студенческих научно-практических конференций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именной стипендии Губернатора Ивановской области (2014)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учший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2015 по направлению «История»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658" y="4979862"/>
            <a:ext cx="94487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трех археологических экспедициях в Великий Новгород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усердие,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объективность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3" r="29046" b="7739"/>
          <a:stretch/>
        </p:blipFill>
        <p:spPr>
          <a:xfrm>
            <a:off x="517285" y="337838"/>
            <a:ext cx="2608166" cy="2680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98324" y="740980"/>
            <a:ext cx="2769425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98324" y="1826399"/>
            <a:ext cx="1744857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78671" y="2384765"/>
            <a:ext cx="4441609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446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16355" y="276566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Лысенок Алёна Александровна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16355" y="806996"/>
            <a:ext cx="59607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бакалавр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5.0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ВКР: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Теоретическое исследование природы сильных водородных связей в молекулярных кристаллах (глицин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гидрооксалат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гидразина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7138" y="2939585"/>
            <a:ext cx="935768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Стипендиат Президента РФ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9 международных, всероссийских и региональных научных конференций и симпозиумов (Москва, Нижний Новгород, Саров, Иваново, Ярославль и др.) 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межвузовской межрегиональной олимпиады по химии среди образовательных организаций высшего образования (2014, 2015, 2016)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Международного конкурса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выпускных квалификационных и курсовых работы «Молодые лидеры – 2016» (Казань, 2016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диплома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лучший доклад на секции «Язык для специальных целей – Естественные направления»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фестиваля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«Молодая наука в классическом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университете» (Иваново,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2016)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конкурса актива молодежи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– лидер»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(2016)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Дипломантка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«Вокал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российского фестиваля-конкурса «Рок-февраль» (2016, 2017)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большой вклад в развитие профсоюзного движения Ивановской области и активную работу в Профкоме студентов и аспирантов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(Иваново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7138" y="6048128"/>
            <a:ext cx="93576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Организованность, ответственность, чуткость, оптимистичность</a:t>
            </a:r>
            <a:endParaRPr lang="ru-RU" sz="14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музыкой по жизни!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" b="7215"/>
          <a:stretch/>
        </p:blipFill>
        <p:spPr>
          <a:xfrm>
            <a:off x="760164" y="219045"/>
            <a:ext cx="1861850" cy="2572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78673" y="837609"/>
            <a:ext cx="3119582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78673" y="1450454"/>
            <a:ext cx="3196700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279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3" y="151262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Лялина Татьяна Олеговна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8673" y="789140"/>
            <a:ext cx="59607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Филология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Зарубежная филология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магистр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5.0 </a:t>
            </a:r>
          </a:p>
          <a:p>
            <a:pPr algn="just"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магистерской диссертации: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ГЛУПОСТЬ как ценностные ориентиры в английской и русской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лингвокультурах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количество публикаций: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238" y="3233223"/>
            <a:ext cx="93576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9 международных, всероссийских и региональных научных конференций (2014-2017)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 четырьмя иностранными языками (английский, китайский, немецкий, французский)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о прохождении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id-ID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урс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</a:t>
            </a:r>
            <a:r>
              <a:rPr lang="id-ID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продвинутого изучения английского языка при участии Британского </a:t>
            </a:r>
            <a:r>
              <a:rPr lang="id-ID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посольства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(Лондон, 2015)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id-ID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ертификат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HSK</a:t>
            </a:r>
            <a:r>
              <a:rPr lang="id-ID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id-ID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еждународн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ого</a:t>
            </a:r>
            <a:r>
              <a:rPr lang="id-ID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экзамен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id-ID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китайскому языку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d-ID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id-ID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</a:t>
            </a:r>
            <a:r>
              <a:rPr lang="id-ID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образовательной программе</a:t>
            </a:r>
            <a:r>
              <a:rPr lang="id-ID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«Методика преподавания русского </a:t>
            </a:r>
            <a:r>
              <a:rPr lang="id-ID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 </a:t>
            </a:r>
            <a:r>
              <a:rPr lang="id-ID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иностранного: разнообразие теорий и практик»  </a:t>
            </a:r>
            <a:r>
              <a:rPr lang="id-ID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(Москва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РУДН</a:t>
            </a:r>
            <a:r>
              <a:rPr lang="id-ID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Российского фонда мира за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участие в работе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ниве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миротворчества 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благотворительности (2016)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7717" y="5787768"/>
            <a:ext cx="94487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преподаватель английского языка (Иваново,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id-ID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ентр </a:t>
            </a:r>
            <a:r>
              <a:rPr lang="id-ID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гуманитарного образования “Аванта</a:t>
            </a:r>
            <a:r>
              <a:rPr lang="id-ID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упорство, целеустремленность, любознательность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позволяй тому, что ты не умеешь, мешать тому, что ты можешь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81" y="322464"/>
            <a:ext cx="2005069" cy="2646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78672" y="1923351"/>
            <a:ext cx="3560258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78674" y="1365665"/>
            <a:ext cx="1764508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98324" y="740980"/>
            <a:ext cx="2612905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958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3" y="151262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Макова Дарья Юрьевна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8673" y="789140"/>
            <a:ext cx="59607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Менеджмент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Общий и стратегический менеджмент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магистр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4.95 </a:t>
            </a:r>
          </a:p>
          <a:p>
            <a:pPr algn="just"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магистерской диссертации: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бюджетирования на предприятии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количество публикаций: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7966" y="4398977"/>
            <a:ext cx="9357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международных и региональных студенческих научно-практических конференций (Иваново, Воронеж и др.)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экономист (Иваново,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«ТДЛ Текстиль»)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нацеленность на результат, трудолюбие, организованность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что не делается в жизни, все к лучшему.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1"/>
          <a:stretch/>
        </p:blipFill>
        <p:spPr>
          <a:xfrm>
            <a:off x="659613" y="371600"/>
            <a:ext cx="2486311" cy="3550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78673" y="822191"/>
            <a:ext cx="3053481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78674" y="1741227"/>
            <a:ext cx="1940778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78672" y="2353302"/>
            <a:ext cx="5873799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990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2" y="151262"/>
            <a:ext cx="6327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Николаева Валерия Викторовна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8672" y="853757"/>
            <a:ext cx="57856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Фундаментальная математика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магистр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4.8 </a:t>
            </a:r>
          </a:p>
          <a:p>
            <a:pPr algn="just"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магистерской диссертации: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функциях, порожденных теоремами 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1865" y="3348666"/>
            <a:ext cx="935768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Лучший выпускник 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2015 по направлению «Математика» (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бакалавриат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 Ученого совета факультета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студенческих научных конференций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Открытой международной студенческой Интернет-олимпиады по математике (Москва, РУДН, 2013, 2014)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Обладатель диплома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доклад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Фестиваля «Молодая наука в классическом университете» (Иваново,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2013)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работы: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 отдела компьютерных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(Иваново, ООО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Информационных Технологий Управления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 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целеустремленность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ответственность, доброта, отзывчивость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битвах жизни не всегда побеждает самый сильный и самый быстрый. Но рано или поздно тот, кто побеждает, оказывается тем, кто считал себя на это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способным.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32" y="231354"/>
            <a:ext cx="1916935" cy="2878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78672" y="895731"/>
            <a:ext cx="3053482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78672" y="1826607"/>
            <a:ext cx="1918745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78672" y="2439823"/>
            <a:ext cx="4067034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538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3" y="276566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err="1" smtClean="0">
                <a:solidFill>
                  <a:srgbClr val="FF0000"/>
                </a:solidFill>
              </a:rPr>
              <a:t>Грабкин</a:t>
            </a:r>
            <a:r>
              <a:rPr lang="ru-RU" sz="3200" b="1" dirty="0" smtClean="0">
                <a:solidFill>
                  <a:srgbClr val="FF0000"/>
                </a:solidFill>
              </a:rPr>
              <a:t> Денис Вадимович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8673" y="895721"/>
            <a:ext cx="59607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Филология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Направленность (профиль):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Зарубежная филология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бакалавр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5.0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ВКР: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поэтики пьесы Ш.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Дилени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«Вкус меда»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количество публикаций: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883" y="3099523"/>
            <a:ext cx="93576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студенческих научно-практических конференций (2016, 2017)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дипломов за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доклад на секции зарубежной литературы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XXI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Фестиваля «Молодая наука в классическом университете» (Иваново,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2016 и 2017)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сертификата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 А2 по немецкому языку 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ниверситета г.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(Германия)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Стипендиат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Ученого совета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«Основа»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Ивановском отделении Союза писателей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 поэтической премии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«Выстоять»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(Смоленск), финалист премии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«Чем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душа»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им. К. Васильева 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Ярославль)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ректората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постановку поэтического спектакля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«Поэма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поэтах»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продвижение русской поэзии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массы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поэтического творческого объединения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«Компания»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5883" y="6102443"/>
            <a:ext cx="9260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ответственность, пунктуальность, креативность,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целеустремленность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изменяемся мы, изменяется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(Е.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Евтушенко).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" r="28446"/>
          <a:stretch/>
        </p:blipFill>
        <p:spPr>
          <a:xfrm>
            <a:off x="605928" y="369706"/>
            <a:ext cx="2622015" cy="2617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78673" y="895721"/>
            <a:ext cx="2756026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78673" y="1473793"/>
            <a:ext cx="1753491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78674" y="2028898"/>
            <a:ext cx="1213664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089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94176" y="311116"/>
            <a:ext cx="583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Анохина </a:t>
            </a:r>
            <a:r>
              <a:rPr lang="ru-RU" sz="3200" b="1" dirty="0">
                <a:solidFill>
                  <a:srgbClr val="FF0000"/>
                </a:solidFill>
              </a:rPr>
              <a:t>К</a:t>
            </a:r>
            <a:r>
              <a:rPr lang="ru-RU" sz="3200" b="1" dirty="0" smtClean="0">
                <a:solidFill>
                  <a:srgbClr val="FF0000"/>
                </a:solidFill>
              </a:rPr>
              <a:t>сения Алексеевна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16355" y="912552"/>
            <a:ext cx="59607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Направление подготовки: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Социальная работа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Квалификация: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бакалавр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Средний балл по диплому: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5.0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 ВКР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как фактор жизненной стратегии студентов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бщее количество публикаций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2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456" y="3001948"/>
            <a:ext cx="93576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15 международных, всероссийских и региональных научно-практических конференций, международного образовательного форума «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Вершина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Всероссийской школы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актива «Лидер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XXI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молодежного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 «Преодоление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удостоверения 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повышении квалификации по дополнительной профессиональной программе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Тьюторское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тренерское сопровождение деятельности обучающихся образовательных организаций высшего образования»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9456" y="4883186"/>
            <a:ext cx="92604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заместитель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председателя Коллегиального органа студенческого самоуправления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руководитель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Волонтерского центра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(2015-2017), стаж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волонтером 4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активная жизненная позиция,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в команде, коммуникабельность,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стрессоустойчивость,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упорство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Жизненное кредо: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Дорогу осилит идущий.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44" y="425004"/>
            <a:ext cx="1990569" cy="2394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694176" y="939848"/>
            <a:ext cx="2971029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694176" y="1552654"/>
            <a:ext cx="3092214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94176" y="2508502"/>
            <a:ext cx="3687125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919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5829" y="276566"/>
            <a:ext cx="6446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err="1" smtClean="0">
                <a:solidFill>
                  <a:srgbClr val="FF0000"/>
                </a:solidFill>
              </a:rPr>
              <a:t>Поднебеснова</a:t>
            </a:r>
            <a:r>
              <a:rPr lang="ru-RU" sz="3200" b="1" dirty="0" smtClean="0">
                <a:solidFill>
                  <a:srgbClr val="FF0000"/>
                </a:solidFill>
              </a:rPr>
              <a:t> Алёна Михайловна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13420" y="948702"/>
            <a:ext cx="59607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Социология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Направленность (профиль):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Социология городского и регионального развития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бакалавр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5.0</a:t>
            </a:r>
          </a:p>
          <a:p>
            <a:pPr algn="just"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ВКР: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страхи населения Ивановской области: социологический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количество публикаций: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4617" y="3498954"/>
            <a:ext cx="93576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6 научных конференций (Иваново, Москва и др.), Зимней школы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факультета социальных наук НИУ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ВШЭ (Москва, 2017)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1-е место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конкурсе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 и твоя карьера» на знание систем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КонсультантПлюс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(Иваново, НПО «Консультант», 2016)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прохождении курса обучения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КонсультантПлюс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| Технология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ПРОФ» (2016)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активную научную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2016)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3254" y="5928635"/>
            <a:ext cx="9260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стрессоустойчивость, добросовестность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Терпение, труд и творческий подход во всём! 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64" y="364701"/>
            <a:ext cx="1845069" cy="2763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413420" y="970736"/>
            <a:ext cx="2756026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13420" y="1804054"/>
            <a:ext cx="1753491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413420" y="2353510"/>
            <a:ext cx="1301799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456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3" y="239396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err="1" smtClean="0">
                <a:solidFill>
                  <a:srgbClr val="FF0000"/>
                </a:solidFill>
              </a:rPr>
              <a:t>Ранжина</a:t>
            </a:r>
            <a:r>
              <a:rPr lang="ru-RU" sz="3200" b="1" dirty="0" smtClean="0">
                <a:solidFill>
                  <a:srgbClr val="FF0000"/>
                </a:solidFill>
              </a:rPr>
              <a:t> Виктория Сергеевна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8673" y="780749"/>
            <a:ext cx="59607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Финансы и кредит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Банки и банковская деятельность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магистр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5.0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магистерской диссертации: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платежные системы коммерческих банков в Российской Федерации: функционирование и развитие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количество публикаций: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 (за 2015-2017 гг.)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7138" y="3288599"/>
            <a:ext cx="9357681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7 международных, всероссийских и межрегиональных научно-практических конференций (Москва,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ваново, Нижний Новгород и др.) и Московского экономического форума (Москва, 2017)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за лучший доклад на секции «Финансы и кредит» в рамках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 «Молодая наука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классическом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университете» (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ваново,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2017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17-го Межбанковского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Интернет-чемпионата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банковскому законодательству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Дипломант 5-го Интернет-чемпионата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«Деньги» по финансам и банковскому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делу (2016)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Золотого сертификата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онлайн аттестации высшего уровня сложности по теме «Финансовая грамотность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(2015)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молодого специалиста по результатам квалификационного тестирования по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специализациям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«Банковские риски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«Расчетно-кассовое обслуживание клиентов банка»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(Стандарт «А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 (2016)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7138" y="5920089"/>
            <a:ext cx="944872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добросовестность, исполнительность, быстрая обучаемость, стремление к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совершенствованию</a:t>
            </a:r>
          </a:p>
          <a:p>
            <a:pPr algn="just"/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важно соблюдать три «не»: не жаловаться, не обвинять, не оправдываться.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7" r="5398" b="8001"/>
          <a:stretch/>
        </p:blipFill>
        <p:spPr>
          <a:xfrm>
            <a:off x="711382" y="327496"/>
            <a:ext cx="2219106" cy="2685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78673" y="824171"/>
            <a:ext cx="2778060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78673" y="1629812"/>
            <a:ext cx="1775525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78673" y="2193748"/>
            <a:ext cx="4188219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841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3" y="339139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err="1" smtClean="0">
                <a:solidFill>
                  <a:srgbClr val="FF0000"/>
                </a:solidFill>
              </a:rPr>
              <a:t>Саландина</a:t>
            </a:r>
            <a:r>
              <a:rPr lang="ru-RU" sz="3200" b="1" dirty="0" smtClean="0">
                <a:solidFill>
                  <a:srgbClr val="FF0000"/>
                </a:solidFill>
              </a:rPr>
              <a:t> Анастасия Олеговна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8673" y="909191"/>
            <a:ext cx="60361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Международные отношения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системе международных отношений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магистр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5.0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магистерской диссертации: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современной Европы в интеллектуальных импровизациях У. Эко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количество публикаций: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7138" y="3453136"/>
            <a:ext cx="93576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международных и межрегиональных научно-практических конференций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проектной части государственного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научной деятельности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и науки РФ №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33.526.2014/К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интеллигенция и европейские интеллектуалы в изменяющейся социально-политической действительности 20-21 вв.: виртуальность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реальность»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Модели ООН 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Иваново, 2009-2013; Прага,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итальянского языка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Д’Анте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Алигьери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(Италия,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Реджио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-Калабрия, 2012)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квалификации: бухгалтерские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7138" y="5637278"/>
            <a:ext cx="94487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старший бухгалтер (Иваново,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Вавилон*С»)</a:t>
            </a:r>
          </a:p>
          <a:p>
            <a:pPr lvl="0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отзывчивость, упорство</a:t>
            </a:r>
          </a:p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Бороться и искать, найти и не сдаваться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7" r="21213"/>
          <a:stretch/>
        </p:blipFill>
        <p:spPr>
          <a:xfrm>
            <a:off x="771126" y="339139"/>
            <a:ext cx="2291563" cy="2807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78673" y="923914"/>
            <a:ext cx="2789076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78673" y="1775836"/>
            <a:ext cx="1753491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78673" y="2316153"/>
            <a:ext cx="3538223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536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3" y="276566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Теодора </a:t>
            </a:r>
            <a:r>
              <a:rPr lang="ru-RU" sz="3200" b="1" dirty="0" err="1" smtClean="0">
                <a:solidFill>
                  <a:srgbClr val="FF0000"/>
                </a:solidFill>
              </a:rPr>
              <a:t>Мишевска</a:t>
            </a:r>
            <a:r>
              <a:rPr lang="ru-RU" sz="3200" b="1" dirty="0" smtClean="0">
                <a:solidFill>
                  <a:srgbClr val="FF0000"/>
                </a:solidFill>
              </a:rPr>
              <a:t> (Македония)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8673" y="1199645"/>
            <a:ext cx="59607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Психология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бакалавр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ВКР: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Интернета на формирование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Я-концепции личности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883" y="3268802"/>
            <a:ext cx="93576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конференции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«Мир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границ» (2015, 2017) и выступление с докладом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праздновании «Дня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языка»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форуме иностранных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(выпускников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вузов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(Москва, РУДН, 2017)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5883" y="5115459"/>
            <a:ext cx="92604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преподаватель английского языка (Иваново, школа иностранных языков «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Лэнгбридж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pPr algn="just"/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ответственность, пунктуальность, креативность,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целеустремленность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1" y="221538"/>
            <a:ext cx="2084136" cy="2778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78673" y="1241983"/>
            <a:ext cx="3086532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78673" y="1853441"/>
            <a:ext cx="1345867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169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97514" y="163050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Седова Анастасия Андреевна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16355" y="912552"/>
            <a:ext cx="59607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Журналистика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бакалавр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5.0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ВКР: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интернет-сатиры (на примере русскоязычных сайтов)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количество публикаций: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5775" y="2996332"/>
            <a:ext cx="93576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4 международных, всероссийских и межрегиональных научных конференций,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XXIV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Международной научной конференции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студентов, аспирантов и молодых ученых «Ломоносов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(Москва, МГУ)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медиафорума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Журналистика»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(2017)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за лучший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доклад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секции «Журналистика»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фестиваля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«Молодая наука в классическом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университете» (Иваново,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2016)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Высшей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экономики за освоение курса «Введение в историю искусства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победителя интернет-тура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сертификат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очного тура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студенческой олимпиады «Журналистика» 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5775" y="5550877"/>
            <a:ext cx="9271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новостник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обозреватель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Издательском доме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«Собеседник»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(г. Москва)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сердие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собранность, чувство юмора, критическое отношение к себе и к действительности, целеустремленность </a:t>
            </a:r>
            <a:endParaRPr lang="ru-RU" sz="16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не знаешь, что делать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делай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что-нибудь.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97514" y="943392"/>
            <a:ext cx="2814303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616355" y="1491696"/>
            <a:ext cx="2894614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16355" y="2318989"/>
            <a:ext cx="3412406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30" t="17392" r="19707" b="12677"/>
          <a:stretch/>
        </p:blipFill>
        <p:spPr>
          <a:xfrm>
            <a:off x="588746" y="199258"/>
            <a:ext cx="2231572" cy="2714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44541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3" y="151262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Серова Мария Евгеньевна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8673" y="736037"/>
            <a:ext cx="59607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Экономика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Бухгалтерский учет, анализ и аудит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магистр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5.0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магистерской диссертации: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эффективности финансовой политики предприятия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количество публикаций: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2658" y="3796897"/>
            <a:ext cx="93576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частник международных, всероссийских и межрегиональных научных конференций (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ваново, Екатеринбург, Новосибирск)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ответственность, целеустремленность, отзывчивость, исполнительность, самостоятельность,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неконфликтность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быстрая обучаемость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Единственный способ стать умней – играть с более умным противником.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 t="24900" r="7244" b="13735"/>
          <a:stretch/>
        </p:blipFill>
        <p:spPr>
          <a:xfrm>
            <a:off x="668048" y="443649"/>
            <a:ext cx="2333489" cy="2684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78673" y="780105"/>
            <a:ext cx="3053481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78673" y="1703318"/>
            <a:ext cx="1929761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78673" y="2314412"/>
            <a:ext cx="4650927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373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3" y="151262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Сутягина Екатерина Сергеевна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8673" y="760086"/>
            <a:ext cx="59607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Фундаментальная биология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магистр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4.92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магистерской диссертации: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изменения структуры щитовидной железы под действием тотальной гипоксии головного мозга 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крыс 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количество публикаций: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7138" y="3345409"/>
            <a:ext cx="93576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9 международных, всероссийских и межрегиональных научных конференций (Иваново, Шуя, Уфа)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именной стипендии от группы компаний «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Р-ФАРМ»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4-кратный обладатель специальной премии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Ученного совета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научно-исследовательскую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грантов на право выполнения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научно-исследовательских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студентами, аспирантами и молодыми учеными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(2015)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7138" y="5487903"/>
            <a:ext cx="94487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целеустремленность, жизнерадостность, стремление к совершенствованию, большая сила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воли</a:t>
            </a:r>
          </a:p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не можем изменить мир, но мы можем изменить себя, тогда изменится все вокруг.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504" y="336014"/>
            <a:ext cx="2140084" cy="2759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78673" y="792151"/>
            <a:ext cx="2739450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78674" y="1617601"/>
            <a:ext cx="1764508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78672" y="2165900"/>
            <a:ext cx="3648393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3587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3" y="151262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err="1" smtClean="0">
                <a:solidFill>
                  <a:srgbClr val="FF0000"/>
                </a:solidFill>
              </a:rPr>
              <a:t>Ушенков</a:t>
            </a:r>
            <a:r>
              <a:rPr lang="ru-RU" sz="3200" b="1" dirty="0" smtClean="0">
                <a:solidFill>
                  <a:srgbClr val="FF0000"/>
                </a:solidFill>
              </a:rPr>
              <a:t> Евгений Евгеньевич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8673" y="736037"/>
            <a:ext cx="596078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9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sz="1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Социология </a:t>
            </a:r>
            <a:endParaRPr lang="ru-RU" sz="19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программа: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Социология социальных изменений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9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1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магистр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9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sz="1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5.0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9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магистерской диссертации:</a:t>
            </a:r>
            <a:r>
              <a:rPr lang="ru-RU" sz="1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городской среды в процессе конструирования территориальной идентичности жителей города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8178" y="3381704"/>
            <a:ext cx="935768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межрегиональных студенческих научных конференций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общежития 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(2015-2016)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социолог-аналитик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(Иваново, ООО «Имидж-фактор»)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настойчивость, умение доводить дело до конца и никогда не отказываться от намеченных целей</a:t>
            </a:r>
          </a:p>
          <a:p>
            <a:pPr lvl="0" algn="just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– постоянно самосовершенствоваться, повышать уровень своих знаний, совершать новые открытия и никогда не упускать возможностей, которые предоставляются жизнью. 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7" t="4685" r="22960" b="43348"/>
          <a:stretch/>
        </p:blipFill>
        <p:spPr>
          <a:xfrm>
            <a:off x="793215" y="334212"/>
            <a:ext cx="2093204" cy="2710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578673" y="767731"/>
            <a:ext cx="2921279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78674" y="1630068"/>
            <a:ext cx="1863660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78672" y="2227249"/>
            <a:ext cx="3989916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780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673" y="151262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err="1" smtClean="0">
                <a:solidFill>
                  <a:srgbClr val="FF0000"/>
                </a:solidFill>
              </a:rPr>
              <a:t>Хромушина</a:t>
            </a:r>
            <a:r>
              <a:rPr lang="ru-RU" sz="3200" b="1" dirty="0" smtClean="0">
                <a:solidFill>
                  <a:srgbClr val="FF0000"/>
                </a:solidFill>
              </a:rPr>
              <a:t> Алёна Андреевна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5847" y="736037"/>
            <a:ext cx="596078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9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</a:t>
            </a:r>
            <a:r>
              <a:rPr lang="ru-RU" sz="19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9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Филология</a:t>
            </a:r>
            <a:endParaRPr lang="ru-RU" sz="19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программа: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Отечественная филология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9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1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магистр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9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sz="1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5.0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9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магистерской диссертации:</a:t>
            </a:r>
            <a:r>
              <a:rPr lang="ru-RU" sz="1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Онейросфера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малой прозе В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Набокова</a:t>
            </a:r>
            <a:r>
              <a:rPr lang="ru-RU" sz="1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9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9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количество публикаций:</a:t>
            </a:r>
            <a:r>
              <a:rPr lang="ru-RU" sz="1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2657" y="3065097"/>
            <a:ext cx="93576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с отличием по направлению «Журналистика» 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(2015)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с отличием по программе дополнительного образования «Переводчик в сфере профессиональной коммуникации» (2015) 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научно-практических конференций различного уровня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диплома за лучший научный доклад в рамках фестиваля «Молодая наука в классическом университете» (2013)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заочного тура Интернет-олимпиады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 (2013)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Сотрудничество с ивановскими газетами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7136" y="5399547"/>
            <a:ext cx="94487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 отдела рекламы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(Иваново, МК «КРАНЭКС»); внештатный сотрудник новостного портала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Ivanovocat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(Иваново);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в Информационно-аналитическом управлении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г.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и ивановской газете «Рабочий край»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целеустремлённость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коммуникабельность, креативность, честность, ответственность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 отношусь с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оптимизмом.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6" t="20463" r="45102" b="26926"/>
          <a:stretch/>
        </p:blipFill>
        <p:spPr>
          <a:xfrm>
            <a:off x="771180" y="328269"/>
            <a:ext cx="2071172" cy="2575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98324" y="774031"/>
            <a:ext cx="2879594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78673" y="1618963"/>
            <a:ext cx="1830609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65847" y="2220165"/>
            <a:ext cx="3980707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301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7086" y="276566"/>
            <a:ext cx="6327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000" b="1" dirty="0" err="1" smtClean="0">
                <a:solidFill>
                  <a:srgbClr val="FF0000"/>
                </a:solidFill>
              </a:rPr>
              <a:t>Черемыкина</a:t>
            </a:r>
            <a:r>
              <a:rPr lang="ru-RU" sz="3000" b="1" dirty="0">
                <a:solidFill>
                  <a:srgbClr val="FF0000"/>
                </a:solidFill>
              </a:rPr>
              <a:t> </a:t>
            </a:r>
            <a:r>
              <a:rPr lang="ru-RU" sz="3000" b="1" dirty="0" smtClean="0">
                <a:solidFill>
                  <a:srgbClr val="FF0000"/>
                </a:solidFill>
              </a:rPr>
              <a:t>Екатерина Дмитриевна</a:t>
            </a:r>
            <a:endParaRPr lang="ru-RU" sz="30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79521" y="830564"/>
            <a:ext cx="59607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Прикладная информатика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Направленность (профиль):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Прикладная информатика в экономике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бакалавр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5.0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ВКР: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логистической информационной системы в рамках дорожно-транспортного предприятия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количество публикаций: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195" y="3170795"/>
            <a:ext cx="9357681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международных и всероссийских научных конференций (Иваново, Прага и др.)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Стипендиат Союза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промышленников и предпринимателей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Авторское свидетельство «Построение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множества Мандельброта с произвольной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точностью»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Открытой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 студенческой Интернет-олимпиады по дисциплине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«Информатика»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XXIX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 олимпиады по программированию учетно-аналитических задач на платформе «1С:Предприятие 8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 за участие в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Международном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конкурсе научно-исследовательских работ студентов, магистрантов, аспирантов «Экономическое развитие страны: современные вызовы и пути их решения»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Дипломантка Всероссийского конкурса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студентов финансовых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специальностей «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Контур.Олимпиада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(2015, 2016)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4195" y="5834192"/>
            <a:ext cx="926040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практика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ООО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«Ивановское ДРСУ №2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5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ответственность, пунктуальность, вежливость, внимательность, усидчивость</a:t>
            </a:r>
            <a:endParaRPr lang="ru-RU" sz="15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Делай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то, чего никогда не делал или боялся сделать, и тогда ты будешь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успешен!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9" y="276566"/>
            <a:ext cx="2115239" cy="2583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479521" y="862471"/>
            <a:ext cx="2800093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79521" y="1685548"/>
            <a:ext cx="1775525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479521" y="2250563"/>
            <a:ext cx="1290783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0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16355" y="160939"/>
            <a:ext cx="5882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Антонова Ульяна Алексеевна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16355" y="912552"/>
            <a:ext cx="59607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Направление подготовки: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Психолого-педагогическое образование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Квалификация: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бакалавр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Средний балл по диплому: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5.0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 ВКР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готовности студентов к психолого-педагогической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бщее количество публикаций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4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079" y="3135349"/>
            <a:ext cx="935768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3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3 научно-практических конференций, форума «</a:t>
            </a:r>
            <a:r>
              <a:rPr lang="en-US" sz="13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YouLead</a:t>
            </a:r>
            <a:r>
              <a:rPr lang="en-US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ваново», М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ежрегионального слёта студенческих отрядов «Дорогу Весне» (Санкт-Петербург, 2014, 2015)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Обладатель диплома за лучший доклад в рамках Фестиваля «Молодая наука в классическом университете» (Иваново, </a:t>
            </a:r>
            <a:r>
              <a:rPr lang="ru-RU" sz="13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3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2017)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Благодарственные письма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подготовку и сопровождение I Муниципальной научно-практической конференции «Исследуем вместе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ректората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родителей воспитанников за работу в летней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языковой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Хогвартс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(Иваново, 2015)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Сертификаты о прохождении курсов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английскому языку (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2015-2017) и программы тренингов по развитию лидерских качеств (Ивановский центр гендерных исследований)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повышенной стипендии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успехи в научно-исследовательской деятельности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4079" y="5165229"/>
            <a:ext cx="935768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менеджера по персоналу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(Москва, компания «Первый БИТ»); педагог-психолог (Иваново, лицей №22), вожатый (летняя языковая школа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Хогвартс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Иваново), Вице-президент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входящим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стажировкам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локального комитета Иваново международной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AIESEC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Волонтерская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обеспечении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студенческой молодежи и школьников</a:t>
            </a:r>
          </a:p>
          <a:p>
            <a:pPr algn="just"/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качества: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целеустремленность, ответственность, уверенность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себе,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быстрая обучаемость, ориентированность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результат,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вызовам,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повышению профессионального уровня 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самосовершенствованию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Жизненное кредо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Life is not all about studying. But if you can't even conquer this little part of life, then what else can you possibly do?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endParaRPr lang="ru-RU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18" b="6121"/>
          <a:stretch/>
        </p:blipFill>
        <p:spPr>
          <a:xfrm>
            <a:off x="816322" y="304528"/>
            <a:ext cx="2037653" cy="2690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694176" y="939848"/>
            <a:ext cx="3753226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694176" y="1873856"/>
            <a:ext cx="3092214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95408" y="2792307"/>
            <a:ext cx="3696909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1749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14269" y="151262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Шпилевая Ксения Евгеньевна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15230" y="736037"/>
            <a:ext cx="6290630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7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sz="17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программа: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Экспериментальная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теоретическая химия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7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17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магистр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7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sz="17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5.0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7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магистерской диссертации</a:t>
            </a:r>
            <a:r>
              <a:rPr lang="ru-RU" sz="17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отенциальные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мезогены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основе производных пиридина: геометрическое строение, конформационные свойства и характеристики водородных связей</a:t>
            </a:r>
            <a:endParaRPr lang="ru-RU" sz="17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7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7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количество публикаций:</a:t>
            </a:r>
            <a:r>
              <a:rPr lang="ru-RU" sz="17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7138" y="3118170"/>
            <a:ext cx="93576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международных, 4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всероссийских и 1 региональной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конференций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Фестиваля студентов, аспирантов и молодых ученых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«Молодая наука в классическом университете» (2014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дипломов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лучший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секции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«Химия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фестиваля 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«Молодая наука в классическом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университете» (Иваново,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2016, 2017)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за активную научную деятельность и высокие достижения в квантово-химических расчетах структуры органических и не органических молекул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Ивановского регионального отделения Федерации женщин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университетским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образованием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о прохождении обучения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ФГБОУ ВО «Ивановский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государственный-технологический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университет» по программе: «Квантово-химические расчеты: структура и реакционная способность органических и не органических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молекул» (2017)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7138" y="5947441"/>
            <a:ext cx="944872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целеустремленность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терпение, ответственность‚ исполнительность,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обучаемость</a:t>
            </a:r>
          </a:p>
          <a:p>
            <a:pPr algn="just"/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узнавать что-то новое. Быть открытой для получения новых знаний и опыта, чтобы жизнь была наполнена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смыслом.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" t="8471" r="31205"/>
          <a:stretch/>
        </p:blipFill>
        <p:spPr>
          <a:xfrm>
            <a:off x="569001" y="351705"/>
            <a:ext cx="2332444" cy="2592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415230" y="736037"/>
            <a:ext cx="2612905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415230" y="1524264"/>
            <a:ext cx="1674563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415229" y="2066166"/>
            <a:ext cx="3404212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2391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9832" y="120484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err="1" smtClean="0">
                <a:solidFill>
                  <a:srgbClr val="FF0000"/>
                </a:solidFill>
              </a:rPr>
              <a:t>Якухина</a:t>
            </a:r>
            <a:r>
              <a:rPr lang="ru-RU" sz="3200" b="1" dirty="0" smtClean="0">
                <a:solidFill>
                  <a:srgbClr val="FF0000"/>
                </a:solidFill>
              </a:rPr>
              <a:t> Валерия Игоревна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8673" y="736037"/>
            <a:ext cx="59607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программа: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сихологические науки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Социальная психология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преподаватель-исследователь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5.0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кандидатской диссертации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оциально-психологические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факторы, сопровождающие принятие решения о медицинских абортах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количество публикаций: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 (в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7 в изданиях, рекомендованных ВАК)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7138" y="3219765"/>
            <a:ext cx="93576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врача по специальности «Лечебное дело»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(2013)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послевузовском профессиональном образовании (интернатура) по направлению подготовки «Акушерство и гинекология»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(2014) 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 с отличием по специальности «Психолог. Преподаватель психологии»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(2014)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научных конференций в рамках фестиваля «Молодая наука в классическом университете»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(Иваново,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2015, 2016, 2017),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научно-практической студенческой конференции «Психология в современном мире» (Москва, РГУ им. А.Н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Косыгина, 2017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научно-практической конференции «Охрана социального здоровья сельского населения» (Иваново,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7138" y="5773509"/>
            <a:ext cx="944872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акушер-гинеколог (Шуя, ОБУЗ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«Шуйская ЦРБ» женская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консультация)</a:t>
            </a:r>
          </a:p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целеустремленность, трудолюбие,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энтузиазм</a:t>
            </a:r>
          </a:p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Твори добро во благо людям!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3" t="3963" r="28770" b="60684"/>
          <a:stretch/>
        </p:blipFill>
        <p:spPr>
          <a:xfrm>
            <a:off x="661012" y="280144"/>
            <a:ext cx="2489811" cy="2831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89689" y="1307630"/>
            <a:ext cx="1779708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59831" y="758083"/>
            <a:ext cx="3182491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78672" y="1879211"/>
            <a:ext cx="4287371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63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16355" y="212428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Бабина Александра </a:t>
            </a:r>
            <a:r>
              <a:rPr lang="ru-RU" sz="3200" b="1" dirty="0">
                <a:solidFill>
                  <a:srgbClr val="FF0000"/>
                </a:solidFill>
              </a:rPr>
              <a:t>А</a:t>
            </a:r>
            <a:r>
              <a:rPr lang="ru-RU" sz="3200" b="1" dirty="0" smtClean="0">
                <a:solidFill>
                  <a:srgbClr val="FF0000"/>
                </a:solidFill>
              </a:rPr>
              <a:t>ркадьевна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16355" y="776191"/>
            <a:ext cx="59607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Направление подготовки: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История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Квалификация: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бакалавр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Средний балл по диплому: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4.97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 ВКР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Чудеса в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Germani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Констанция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Лионского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</a:t>
            </a: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ство публикаций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7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456" y="2902797"/>
            <a:ext cx="935768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международных и межрегиональных научно-практических конференций,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 научного молодежного форума «Ломоносов-2017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(МГУ, 2017) </a:t>
            </a:r>
            <a:endParaRPr lang="ru-RU" sz="15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Обладатель диплома за лучший доклад в рамках Фестиваля «Молодая наука в классическом университете» (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2015), грамоты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лучший доклад на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XXIV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 научной конференции студентов, аспирантов и молодых ученых «Ломоносов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(Москва, 2017), диплома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активную научную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частник интеллектуальной игры «Игры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разума»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 науки «Наука 0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+» (2016)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третьего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кю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зеленого пояса)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айкидо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8093" y="5072622"/>
            <a:ext cx="92604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sz="1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 (Новгородский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архитектурно-археологический отряд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Новгородской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археологической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экспедиции);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музейный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 (Археологический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 (Иваново, МБОУ «Гимназия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30»); волонтерская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выставочном проекте Российского военно-исторического общества «Война и мифы»</a:t>
            </a:r>
          </a:p>
          <a:p>
            <a:pPr algn="just">
              <a:tabLst>
                <a:tab pos="457200" algn="l"/>
              </a:tabLst>
            </a:pPr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оптимизм,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любознательность,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целеустремленность, увлеченность, любовь к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endParaRPr lang="ru-RU" sz="15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Спеши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жить!</a:t>
            </a:r>
            <a:endParaRPr lang="ru-RU" sz="15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7" t="8500" r="30083" b="53667"/>
          <a:stretch/>
        </p:blipFill>
        <p:spPr>
          <a:xfrm>
            <a:off x="520822" y="327777"/>
            <a:ext cx="2365597" cy="2334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650108" y="813296"/>
            <a:ext cx="3051775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650108" y="1413151"/>
            <a:ext cx="3136282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50108" y="2372141"/>
            <a:ext cx="3709159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048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16355" y="270959"/>
            <a:ext cx="555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Белова Ирина </a:t>
            </a:r>
            <a:r>
              <a:rPr lang="ru-RU" sz="3200" b="1" dirty="0">
                <a:solidFill>
                  <a:srgbClr val="FF0000"/>
                </a:solidFill>
              </a:rPr>
              <a:t>И</a:t>
            </a:r>
            <a:r>
              <a:rPr lang="ru-RU" sz="3200" b="1" dirty="0" smtClean="0">
                <a:solidFill>
                  <a:srgbClr val="FF0000"/>
                </a:solidFill>
              </a:rPr>
              <a:t>горевна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16355" y="912552"/>
            <a:ext cx="59607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Специальность: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Фундаментальная и прикладная химия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Квалификация: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специалист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Средний балл по диплому: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4. 97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 дипломной работы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взаимодействия «школа – вуз»: исследовательские проекты школьников как важный элемент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бщее количество публикаций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4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3754" y="3012276"/>
            <a:ext cx="9357681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3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международных, всероссийских и региональных научно-практических конференций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в конкурсе на присуждение денежных поощрений за успехи в области реализации молодёжной политики в номинации «За высокие достижения в организации досуга молодёжи на территории города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Иванова» (2016)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в муниципальном конкурсе «Педагогический дебют» в номинации «Молодой педагог дополнительного образования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 грамот и благодарностей, в том числе Благодарственные письма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Ивановской городской Думы за высокие показатели в трудовой деятельности по воспитанию и обучению подрастающего поколения (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2016), Оргкомитета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благотворительного марафона «Ты нам нужен!»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(2013-2015),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генерального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 МДЦ «Артек» за помощь в организации и проведении деловой игры «Выборы» (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молодёжной палаты при Ивановской областной Думе (с 2014 г.) и куратор Ивановской городской ученической Думы (2013-2016)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профсоюзного бюро биолого-химического факультета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(2013-2014)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3754" y="5705321"/>
            <a:ext cx="93576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sz="1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(Иваново, МБУ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«Центр развития детской одарённости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»); волонтер пресс-службы Балтийского Артека (2017) </a:t>
            </a:r>
            <a:endParaRPr lang="ru-RU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целеустремлённость, упорство,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инициативность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в нашей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власти.</a:t>
            </a:r>
            <a:endParaRPr lang="ru-RU" sz="1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7" y="256832"/>
            <a:ext cx="2137410" cy="2560129"/>
          </a:xfrm>
          <a:prstGeom prst="rect">
            <a:avLst/>
          </a:prstGeom>
          <a:ln>
            <a:noFill/>
          </a:ln>
          <a:effectLst>
            <a:outerShdw blurRad="292100" dist="139700" dir="2700000" sx="98000" sy="98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694177" y="939848"/>
            <a:ext cx="1703014" cy="309089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694178" y="1514706"/>
            <a:ext cx="2773530" cy="302943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94177" y="2600835"/>
            <a:ext cx="3308788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603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9225" y="282057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FF0000"/>
                </a:solidFill>
              </a:rPr>
              <a:t>Буй </a:t>
            </a:r>
            <a:r>
              <a:rPr lang="ru-RU" sz="3200" b="1" dirty="0" err="1" smtClean="0">
                <a:solidFill>
                  <a:srgbClr val="FF0000"/>
                </a:solidFill>
              </a:rPr>
              <a:t>Бинь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Минь</a:t>
            </a:r>
            <a:r>
              <a:rPr lang="ru-RU" sz="3200" b="1" dirty="0" smtClean="0">
                <a:solidFill>
                  <a:srgbClr val="FF0000"/>
                </a:solidFill>
              </a:rPr>
              <a:t> (Вьетнам)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82660" y="862041"/>
            <a:ext cx="561810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7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Направление подготовки: </a:t>
            </a:r>
            <a:r>
              <a:rPr lang="ru-RU" sz="17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Филология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7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Образовательная программа:</a:t>
            </a: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Отечественная филология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7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Квалификация</a:t>
            </a:r>
            <a:r>
              <a:rPr lang="ru-RU" sz="17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17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магистр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7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Средний балл по диплому:</a:t>
            </a:r>
            <a:r>
              <a:rPr lang="ru-RU" sz="17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4.93 </a:t>
            </a:r>
          </a:p>
          <a:p>
            <a:pPr algn="just">
              <a:tabLst>
                <a:tab pos="457200" algn="l"/>
              </a:tabLst>
            </a:pPr>
            <a:r>
              <a:rPr lang="ru-RU" sz="17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 магистерской диссертации</a:t>
            </a:r>
            <a:r>
              <a:rPr lang="ru-RU" sz="17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Лексика природы в цикле рассказов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Бунина «Тёмные аллеи» и проблема её перевода на вьетнамский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</a:t>
            </a:r>
            <a:endParaRPr lang="ru-RU" sz="17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7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7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</a:t>
            </a:r>
            <a:r>
              <a:rPr lang="ru-RU" sz="17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ство публикаций</a:t>
            </a:r>
            <a:r>
              <a:rPr lang="ru-RU" sz="17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9</a:t>
            </a:r>
            <a:endParaRPr lang="ru-RU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4385" y="3063029"/>
            <a:ext cx="935768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международных и межрегиональных научно-практических конференций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дипломов за лучший доклад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научной конференции «Студент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Наука. Общество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(Иваново, ИГЭУ, 2016, 2017)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в Международном конкурсе научных работ студентов, магистрантов и аспирантов «Русский язык и этнокультурная динамика»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(Белгород,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2017)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Шестого онлайн-фестиваля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дружбы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«Любовь к кино, любовь к России» (Москва, МГУ, 2017)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 по русскому языку для иностранных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(Иваново,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ИвГУ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активное участие в фестивале «Молодая наука – развитию Ивановской области» 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4385" y="5902387"/>
            <a:ext cx="9260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честность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ответственность,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доброта, креативность</a:t>
            </a:r>
            <a:endParaRPr lang="ru-RU" sz="16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родился оригиналом, не умри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копией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(Джон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Мэйсон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r="4382"/>
          <a:stretch/>
        </p:blipFill>
        <p:spPr>
          <a:xfrm>
            <a:off x="403595" y="403179"/>
            <a:ext cx="3120408" cy="2328871"/>
          </a:xfrm>
          <a:prstGeom prst="rect">
            <a:avLst/>
          </a:prstGeom>
          <a:ln>
            <a:noFill/>
          </a:ln>
          <a:effectLst>
            <a:outerShdw blurRad="292100" dist="139700" dir="2700000" sx="98000" sy="98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027884" y="910340"/>
            <a:ext cx="2763828" cy="255046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027884" y="1407628"/>
            <a:ext cx="1636936" cy="298554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27884" y="1934799"/>
            <a:ext cx="3421131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830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9225" y="282057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err="1" smtClean="0">
                <a:solidFill>
                  <a:srgbClr val="FF0000"/>
                </a:solidFill>
              </a:rPr>
              <a:t>Велиева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Диана Сергеевна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44955" y="980205"/>
            <a:ext cx="57321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Математика и компьютерные науки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бакалавр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по диплому: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4.73 </a:t>
            </a:r>
          </a:p>
          <a:p>
            <a:pPr algn="just"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ВКР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Линейный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криптоанализ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алгоритма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количество публикаций: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093" y="3141138"/>
            <a:ext cx="93576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международных и региональных научно-практических конференций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диплома 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доклад на секции «Прикладная математика и компьютерные науки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 рамках Фестиваля «Молодая наука в классическом университете»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диплома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«Разработчик программного обеспечения»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8093" y="5030037"/>
            <a:ext cx="9260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открытость, дружелюбность, толерантность</a:t>
            </a:r>
            <a:endParaRPr lang="ru-RU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человек – личность.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77" y="409168"/>
            <a:ext cx="2739078" cy="2325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844955" y="1001405"/>
            <a:ext cx="3269523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844955" y="1833705"/>
            <a:ext cx="2868079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44955" y="2412689"/>
            <a:ext cx="3414489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770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16355" y="327777"/>
            <a:ext cx="599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</a:rPr>
              <a:t>Бабина Александра </a:t>
            </a:r>
            <a:r>
              <a:rPr lang="ru-RU" sz="3200" b="1" dirty="0">
                <a:solidFill>
                  <a:srgbClr val="FF0000"/>
                </a:solidFill>
              </a:rPr>
              <a:t>А</a:t>
            </a:r>
            <a:r>
              <a:rPr lang="ru-RU" sz="3200" b="1" dirty="0" smtClean="0">
                <a:solidFill>
                  <a:srgbClr val="FF0000"/>
                </a:solidFill>
              </a:rPr>
              <a:t>ркадьевна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16355" y="912552"/>
            <a:ext cx="59607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Филология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Направленность (профиль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Отечественная филология (русский язык и литература)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бакалавр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балл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диплому: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4.8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 ВКР: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Юрислингвистика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особая отрасль языкознания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бщее количе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ство публикаций: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7138" y="3150567"/>
            <a:ext cx="935768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достижения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международных, всероссийских и межрегиональных научных конференций,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Универсиады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Ломоносов» по филологии (Москва, МГУ, 2017)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ФГБОУ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«Ивановский государственный университет» по программе профессиональной переподготовки «Логопедия» с присвоением квалификации «Логопед» и права на ведение профессиональной деятельности в сфере логопедии дошкольных и школьных образовательных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Актер труппы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Народного Театра Юного Зрителя под руководством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Маслова, участник многочисленных спектаклей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диплома II степени в номинации «Стихотворные формы» Областного фестиваля, посвященного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творчеству М.И. Цветаевой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(2015)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7138" y="5834939"/>
            <a:ext cx="926040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работы: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корректорская практика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ОГУП «Ивановские газеты»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Личные качества: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целеустремленность, ответственность, желание развиваться</a:t>
            </a:r>
            <a:endParaRPr lang="ru-RU" sz="16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Жизненное кредо: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сделал все, что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мог;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те, кто могут, сделают лучше.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9" t="1721" r="13787" b="34366"/>
          <a:stretch/>
        </p:blipFill>
        <p:spPr>
          <a:xfrm>
            <a:off x="816607" y="327777"/>
            <a:ext cx="2240280" cy="2681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694176" y="939848"/>
            <a:ext cx="2717775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694177" y="1763718"/>
            <a:ext cx="1680712" cy="343042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94176" y="2305077"/>
            <a:ext cx="1323873" cy="386458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52000">
                <a:schemeClr val="accent1">
                  <a:lumMod val="45000"/>
                  <a:lumOff val="55000"/>
                  <a:alpha val="30000"/>
                </a:schemeClr>
              </a:gs>
              <a:gs pos="73000">
                <a:schemeClr val="accent1">
                  <a:lumMod val="45000"/>
                  <a:lumOff val="55000"/>
                  <a:alpha val="30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8087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1119</TotalTime>
  <Words>6206</Words>
  <Application>Microsoft Office PowerPoint</Application>
  <PresentationFormat>Лист A4 (210x297 мм)</PresentationFormat>
  <Paragraphs>619</Paragraphs>
  <Slides>41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Symbol</vt:lpstr>
      <vt:lpstr>Times New Roman</vt:lpstr>
      <vt:lpstr>Тема Office</vt:lpstr>
      <vt:lpstr>Лучший выпускник  ИвГУ-2017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Лучший выпускник  ИвГУ-2017</dc:title>
  <dc:creator>Михаил Шилов</dc:creator>
  <cp:lastModifiedBy>Михаил Шилов</cp:lastModifiedBy>
  <cp:revision>138</cp:revision>
  <dcterms:created xsi:type="dcterms:W3CDTF">2017-07-01T16:58:56Z</dcterms:created>
  <dcterms:modified xsi:type="dcterms:W3CDTF">2017-07-04T09:22:56Z</dcterms:modified>
</cp:coreProperties>
</file>