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56" r:id="rId3"/>
    <p:sldId id="264" r:id="rId4"/>
    <p:sldId id="285" r:id="rId5"/>
    <p:sldId id="275" r:id="rId6"/>
    <p:sldId id="262" r:id="rId7"/>
    <p:sldId id="263" r:id="rId8"/>
    <p:sldId id="261" r:id="rId9"/>
    <p:sldId id="266" r:id="rId10"/>
    <p:sldId id="267" r:id="rId11"/>
    <p:sldId id="268" r:id="rId12"/>
    <p:sldId id="286" r:id="rId13"/>
    <p:sldId id="287" r:id="rId14"/>
    <p:sldId id="288" r:id="rId15"/>
    <p:sldId id="270" r:id="rId16"/>
    <p:sldId id="277" r:id="rId17"/>
    <p:sldId id="276" r:id="rId18"/>
    <p:sldId id="278" r:id="rId19"/>
    <p:sldId id="279" r:id="rId20"/>
    <p:sldId id="289" r:id="rId21"/>
    <p:sldId id="271" r:id="rId22"/>
    <p:sldId id="280" r:id="rId23"/>
    <p:sldId id="273" r:id="rId24"/>
    <p:sldId id="284" r:id="rId25"/>
    <p:sldId id="283" r:id="rId26"/>
    <p:sldId id="290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A7E08"/>
    <a:srgbClr val="510303"/>
    <a:srgbClr val="680C5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71" autoAdjust="0"/>
    <p:restoredTop sz="67325" autoAdjust="0"/>
  </p:normalViewPr>
  <p:slideViewPr>
    <p:cSldViewPr snapToGrid="0">
      <p:cViewPr varScale="1">
        <p:scale>
          <a:sx n="73" d="100"/>
          <a:sy n="73" d="100"/>
        </p:scale>
        <p:origin x="-33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Pt>
            <c:idx val="0"/>
            <c:spPr>
              <a:solidFill>
                <a:srgbClr val="002060"/>
              </a:solidFill>
              <a:ln>
                <a:solidFill>
                  <a:srgbClr val="002060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6E49-44E3-9511-AF711DCD8056}"/>
              </c:ext>
            </c:extLst>
          </c:dPt>
          <c:dPt>
            <c:idx val="1"/>
            <c:spPr>
              <a:solidFill>
                <a:srgbClr val="EA7E08"/>
              </a:solidFill>
              <a:ln>
                <a:solidFill>
                  <a:srgbClr val="FFFF00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E49-44E3-9511-AF711DCD8056}"/>
              </c:ext>
            </c:extLst>
          </c:dPt>
          <c:dPt>
            <c:idx val="2"/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6E49-44E3-9511-AF711DCD8056}"/>
              </c:ext>
            </c:extLst>
          </c:dPt>
          <c:dPt>
            <c:idx val="3"/>
            <c:spPr>
              <a:solidFill>
                <a:srgbClr val="7030A0"/>
              </a:solidFill>
              <a:ln>
                <a:solidFill>
                  <a:srgbClr val="7030A0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E49-44E3-9511-AF711DCD805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4400" b="1" i="0" u="none" strike="noStrike" kern="1200" baseline="0">
                      <a:solidFill>
                        <a:schemeClr val="bg1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4400" b="1" i="0" u="none" strike="noStrike" kern="1200" baseline="0">
                      <a:solidFill>
                        <a:schemeClr val="bg1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4400" b="1" i="0" u="none" strike="noStrike" kern="1200" baseline="0">
                      <a:solidFill>
                        <a:schemeClr val="bg1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4400" b="1" i="0" u="none" strike="noStrike" kern="1200" baseline="0">
                      <a:solidFill>
                        <a:schemeClr val="bg1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400" b="0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Мобильность</c:v>
                </c:pt>
                <c:pt idx="1">
                  <c:v>Удобство </c:v>
                </c:pt>
                <c:pt idx="2">
                  <c:v>Внимание </c:v>
                </c:pt>
                <c:pt idx="3">
                  <c:v>Экономия времени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60</c:v>
                </c:pt>
                <c:pt idx="1">
                  <c:v>55</c:v>
                </c:pt>
                <c:pt idx="2">
                  <c:v>38</c:v>
                </c:pt>
                <c:pt idx="3">
                  <c:v>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E49-44E3-9511-AF711DCD8056}"/>
            </c:ext>
          </c:extLst>
        </c:ser>
        <c:dLbls>
          <c:showVal val="1"/>
        </c:dLbls>
        <c:gapWidth val="115"/>
        <c:axId val="136759168"/>
        <c:axId val="136760704"/>
      </c:barChart>
      <c:catAx>
        <c:axId val="136759168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60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6760704"/>
        <c:crosses val="autoZero"/>
        <c:auto val="1"/>
        <c:lblAlgn val="ctr"/>
        <c:lblOffset val="100"/>
      </c:catAx>
      <c:valAx>
        <c:axId val="13676070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one"/>
        <c:crossAx val="136759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90D91-CBA2-405B-ADF3-2E9903C66905}" type="datetimeFigureOut">
              <a:rPr lang="ru-RU" smtClean="0"/>
              <a:pPr/>
              <a:t>17.05.2018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99A8A-A5EB-44A3-ACFE-E905E0F8C2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4984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90D91-CBA2-405B-ADF3-2E9903C66905}" type="datetimeFigureOut">
              <a:rPr lang="ru-RU" smtClean="0"/>
              <a:pPr/>
              <a:t>17.05.2018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99A8A-A5EB-44A3-ACFE-E905E0F8C2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1741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90D91-CBA2-405B-ADF3-2E9903C66905}" type="datetimeFigureOut">
              <a:rPr lang="ru-RU" smtClean="0"/>
              <a:pPr/>
              <a:t>17.05.2018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99A8A-A5EB-44A3-ACFE-E905E0F8C2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90158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90D91-CBA2-405B-ADF3-2E9903C66905}" type="datetimeFigureOut">
              <a:rPr lang="ru-RU" smtClean="0"/>
              <a:pPr/>
              <a:t>17.05.2018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99A8A-A5EB-44A3-ACFE-E905E0F8C2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16489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90D91-CBA2-405B-ADF3-2E9903C66905}" type="datetimeFigureOut">
              <a:rPr lang="ru-RU" smtClean="0"/>
              <a:pPr/>
              <a:t>17.05.2018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99A8A-A5EB-44A3-ACFE-E905E0F8C2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43663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90D91-CBA2-405B-ADF3-2E9903C66905}" type="datetimeFigureOut">
              <a:rPr lang="ru-RU" smtClean="0"/>
              <a:pPr/>
              <a:t>17.05.2018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99A8A-A5EB-44A3-ACFE-E905E0F8C2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79704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90D91-CBA2-405B-ADF3-2E9903C66905}" type="datetimeFigureOut">
              <a:rPr lang="ru-RU" smtClean="0"/>
              <a:pPr/>
              <a:t>17.05.2018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99A8A-A5EB-44A3-ACFE-E905E0F8C2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26158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90D91-CBA2-405B-ADF3-2E9903C66905}" type="datetimeFigureOut">
              <a:rPr lang="ru-RU" smtClean="0"/>
              <a:pPr/>
              <a:t>17.05.2018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99A8A-A5EB-44A3-ACFE-E905E0F8C2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40054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90D91-CBA2-405B-ADF3-2E9903C66905}" type="datetimeFigureOut">
              <a:rPr lang="ru-RU" smtClean="0"/>
              <a:pPr/>
              <a:t>17.05.2018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99A8A-A5EB-44A3-ACFE-E905E0F8C2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3618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90D91-CBA2-405B-ADF3-2E9903C66905}" type="datetimeFigureOut">
              <a:rPr lang="ru-RU" smtClean="0"/>
              <a:pPr/>
              <a:t>17.05.2018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99A8A-A5EB-44A3-ACFE-E905E0F8C2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35025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90D91-CBA2-405B-ADF3-2E9903C66905}" type="datetimeFigureOut">
              <a:rPr lang="ru-RU" smtClean="0"/>
              <a:pPr/>
              <a:t>17.05.2018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99A8A-A5EB-44A3-ACFE-E905E0F8C2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577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90D91-CBA2-405B-ADF3-2E9903C66905}" type="datetimeFigureOut">
              <a:rPr lang="ru-RU" smtClean="0"/>
              <a:pPr/>
              <a:t>17.05.2018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B99A8A-A5EB-44A3-ACFE-E905E0F8C2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08266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5174B84-12FE-4107-A392-1A872C3FB4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1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305" y="637841"/>
            <a:ext cx="5190185" cy="50675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74E7E668-7835-4D26-AAAA-D02FEB1A3CAB}"/>
              </a:ext>
            </a:extLst>
          </p:cNvPr>
          <p:cNvSpPr/>
          <p:nvPr/>
        </p:nvSpPr>
        <p:spPr>
          <a:xfrm>
            <a:off x="4262907" y="429892"/>
            <a:ext cx="7581042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</a:t>
            </a:r>
            <a:endParaRPr lang="ru-RU" sz="5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социолого-психологического 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акультета </a:t>
            </a:r>
          </a:p>
          <a:p>
            <a:pPr algn="ctr"/>
            <a:r>
              <a:rPr lang="ru-RU" sz="5400" b="1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«Реальные в виртуальном» </a:t>
            </a:r>
          </a:p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382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7328079" y="1315827"/>
            <a:ext cx="464927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ДОСТУПНОСТЬ УЧЕБНЫХ МАТЕРИАЛОВ для </a:t>
            </a: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всех студентов по всем </a:t>
            </a:r>
            <a:r>
              <a:rPr lang="ru-RU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специальностям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535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986" y="316455"/>
            <a:ext cx="7620000" cy="58695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20496" y="1905361"/>
            <a:ext cx="5679956" cy="25545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tx1"/>
                </a:solidFill>
                <a:cs typeface="Times New Roman" panose="02020603050405020304" pitchFamily="18" charset="0"/>
              </a:rPr>
              <a:t>5. Возможность постоянной связи </a:t>
            </a:r>
            <a:r>
              <a:rPr lang="ru-RU" sz="40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«ПРЕПОДАВАТЕЛЬ-СТУДЕНТ» </a:t>
            </a:r>
            <a:endParaRPr lang="ru-RU" sz="40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565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67211" y="746925"/>
            <a:ext cx="5092192" cy="9699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02310" y="1905506"/>
            <a:ext cx="636645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Студенты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Обеспечивающий персонал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заинтересованные лица</a:t>
            </a:r>
            <a:endParaRPr lang="ru-RU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506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72887"/>
            <a:ext cx="7734424" cy="87388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57376" y="912525"/>
            <a:ext cx="4434624" cy="5543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79550" y="1786414"/>
            <a:ext cx="676140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начальном этапе охватывается только ИвГУ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Впоследствии возможно введение ОВР во все учебные заведения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655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060" y="1165125"/>
            <a:ext cx="3861760" cy="4765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43214" y="205517"/>
            <a:ext cx="6504762" cy="80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31920" y="952537"/>
            <a:ext cx="81026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Рассмотрение идей </a:t>
            </a: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– </a:t>
            </a: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6 месяцев</a:t>
            </a:r>
            <a:endParaRPr lang="ru-RU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Поиск инвестиций </a:t>
            </a: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– </a:t>
            </a: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6 месяцев</a:t>
            </a:r>
            <a:endParaRPr lang="ru-RU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Распространение информации</a:t>
            </a: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– В течении года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Пробный запуск </a:t>
            </a: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– </a:t>
            </a: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6 месяцев</a:t>
            </a:r>
            <a:endParaRPr lang="ru-RU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Апробация результатов</a:t>
            </a: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– </a:t>
            </a: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6 месяцев</a:t>
            </a:r>
            <a:endParaRPr lang="ru-RU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Запуск проекта </a:t>
            </a: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- Год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Обсуждение с 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другими ВУЗами 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и введение ОВР в других </a:t>
            </a:r>
            <a:r>
              <a:rPr lang="ru-RU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уч.заведениях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– Год</a:t>
            </a:r>
          </a:p>
          <a:p>
            <a:pPr marL="514350" indent="-514350">
              <a:buFont typeface="+mj-lt"/>
              <a:buAutoNum type="arabicPeriod"/>
            </a:pP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* Сроки могут меняться в зависимости от обстоятельств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01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1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7064" y="493676"/>
            <a:ext cx="8877869" cy="4989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32521" y="5483542"/>
            <a:ext cx="119269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70C0"/>
                </a:solidFill>
              </a:rPr>
              <a:t>Цель:</a:t>
            </a:r>
            <a:r>
              <a:rPr lang="ru-RU" sz="4000" dirty="0">
                <a:solidFill>
                  <a:srgbClr val="0070C0"/>
                </a:solidFill>
              </a:rPr>
              <a:t> </a:t>
            </a:r>
            <a:r>
              <a:rPr lang="ru-RU" sz="4000" dirty="0"/>
              <a:t>изучить отношение студентов г. </a:t>
            </a:r>
            <a:r>
              <a:rPr lang="ru-RU" sz="4000" dirty="0" smtClean="0"/>
              <a:t>Иваново </a:t>
            </a:r>
            <a:r>
              <a:rPr lang="ru-RU" sz="4000" dirty="0"/>
              <a:t>к </a:t>
            </a:r>
            <a:r>
              <a:rPr lang="ru-RU" sz="4000" dirty="0" smtClean="0"/>
              <a:t>ОВР</a:t>
            </a:r>
            <a:endParaRPr lang="ru-RU" sz="40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40381A3-0986-450E-840E-2755EA13B9F1}"/>
              </a:ext>
            </a:extLst>
          </p:cNvPr>
          <p:cNvSpPr/>
          <p:nvPr/>
        </p:nvSpPr>
        <p:spPr>
          <a:xfrm>
            <a:off x="0" y="170511"/>
            <a:ext cx="12191999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Социологическое исследование </a:t>
            </a:r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(n = 100)</a:t>
            </a:r>
            <a:endParaRPr lang="ru-RU" sz="3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877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E3DDEBF-066D-42E4-B4D6-51E026268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1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5599" y="0"/>
            <a:ext cx="54864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6D1B9214-1AA5-4669-B318-7F9ABF3D7B4B}"/>
              </a:ext>
            </a:extLst>
          </p:cNvPr>
          <p:cNvSpPr/>
          <p:nvPr/>
        </p:nvSpPr>
        <p:spPr>
          <a:xfrm>
            <a:off x="1" y="0"/>
            <a:ext cx="12191997" cy="61555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400" b="1" dirty="0">
                <a:solidFill>
                  <a:schemeClr val="tx1"/>
                </a:solidFill>
              </a:rPr>
              <a:t>Студенты говорят, что информационные технологии – это: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F295636A-5122-4CDA-8BF9-522190424639}"/>
              </a:ext>
            </a:extLst>
          </p:cNvPr>
          <p:cNvSpPr/>
          <p:nvPr/>
        </p:nvSpPr>
        <p:spPr>
          <a:xfrm>
            <a:off x="172277" y="1077218"/>
            <a:ext cx="6533320" cy="550920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ru-RU" sz="4000" dirty="0">
                <a:solidFill>
                  <a:schemeClr val="tx1"/>
                </a:solidFill>
                <a:latin typeface="+mj-lt"/>
              </a:rPr>
              <a:t>Технологии с применением компьютеров и сети Интернет </a:t>
            </a:r>
            <a:r>
              <a:rPr lang="ru-RU" sz="4000" b="1" dirty="0">
                <a:solidFill>
                  <a:schemeClr val="tx1"/>
                </a:solidFill>
                <a:latin typeface="+mj-lt"/>
              </a:rPr>
              <a:t>(61</a:t>
            </a:r>
            <a:r>
              <a:rPr lang="ru-RU" sz="4000" b="1" dirty="0" smtClean="0">
                <a:solidFill>
                  <a:schemeClr val="tx1"/>
                </a:solidFill>
                <a:latin typeface="+mj-lt"/>
              </a:rPr>
              <a:t>%);</a:t>
            </a:r>
            <a:endParaRPr lang="ru-RU" sz="4000" b="1" dirty="0">
              <a:solidFill>
                <a:schemeClr val="tx1"/>
              </a:solidFill>
              <a:latin typeface="+mj-lt"/>
            </a:endParaRPr>
          </a:p>
          <a:p>
            <a:pPr marL="742950" indent="-742950">
              <a:buFont typeface="+mj-lt"/>
              <a:buAutoNum type="arabicPeriod"/>
            </a:pPr>
            <a:endParaRPr lang="ru-RU" sz="2400" dirty="0" smtClean="0">
              <a:solidFill>
                <a:schemeClr val="tx1"/>
              </a:solidFill>
              <a:latin typeface="+mj-lt"/>
            </a:endParaRPr>
          </a:p>
          <a:p>
            <a:pPr marL="742950" indent="-742950">
              <a:buFont typeface="+mj-lt"/>
              <a:buAutoNum type="arabicPeriod"/>
            </a:pPr>
            <a:r>
              <a:rPr lang="ru-RU" sz="4000" dirty="0" smtClean="0">
                <a:solidFill>
                  <a:schemeClr val="tx1"/>
                </a:solidFill>
                <a:latin typeface="+mj-lt"/>
              </a:rPr>
              <a:t>Будущее</a:t>
            </a:r>
            <a:r>
              <a:rPr lang="ru-RU" sz="4000" dirty="0">
                <a:solidFill>
                  <a:schemeClr val="tx1"/>
                </a:solidFill>
                <a:latin typeface="+mj-lt"/>
              </a:rPr>
              <a:t>;</a:t>
            </a:r>
          </a:p>
          <a:p>
            <a:pPr marL="457200" indent="-457200">
              <a:buFont typeface="+mj-lt"/>
              <a:buAutoNum type="arabicPeriod"/>
            </a:pPr>
            <a:endParaRPr lang="ru-RU" sz="2400" dirty="0">
              <a:solidFill>
                <a:schemeClr val="tx1"/>
              </a:solidFill>
              <a:latin typeface="+mj-lt"/>
            </a:endParaRPr>
          </a:p>
          <a:p>
            <a:pPr marL="742950" indent="-742950">
              <a:buFont typeface="+mj-lt"/>
              <a:buAutoNum type="arabicPeriod"/>
            </a:pPr>
            <a:r>
              <a:rPr lang="ru-RU" sz="4000" dirty="0" smtClean="0">
                <a:solidFill>
                  <a:schemeClr val="tx1"/>
                </a:solidFill>
                <a:latin typeface="+mj-lt"/>
              </a:rPr>
              <a:t>Прогресс;</a:t>
            </a:r>
          </a:p>
          <a:p>
            <a:pPr marL="742950" indent="-742950">
              <a:buFont typeface="+mj-lt"/>
              <a:buAutoNum type="arabicPeriod"/>
            </a:pPr>
            <a:endParaRPr lang="ru-RU" sz="2400" dirty="0">
              <a:solidFill>
                <a:schemeClr val="tx1"/>
              </a:solidFill>
              <a:latin typeface="+mj-lt"/>
            </a:endParaRPr>
          </a:p>
          <a:p>
            <a:pPr marL="742950" indent="-742950">
              <a:buFont typeface="+mj-lt"/>
              <a:buAutoNum type="arabicPeriod"/>
            </a:pPr>
            <a:r>
              <a:rPr lang="ru-RU" sz="4000" dirty="0" smtClean="0">
                <a:solidFill>
                  <a:schemeClr val="tx1"/>
                </a:solidFill>
                <a:latin typeface="+mj-lt"/>
              </a:rPr>
              <a:t>Робототехника</a:t>
            </a:r>
            <a:endParaRPr lang="ru-RU" sz="40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970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46973"/>
            <a:ext cx="6439437" cy="5020746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88DDED1-3FF8-492A-909A-8ABC7682963E}"/>
              </a:ext>
            </a:extLst>
          </p:cNvPr>
          <p:cNvSpPr/>
          <p:nvPr/>
        </p:nvSpPr>
        <p:spPr>
          <a:xfrm>
            <a:off x="5134097" y="230385"/>
            <a:ext cx="2412924" cy="237114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>
                <a:solidFill>
                  <a:srgbClr val="510303"/>
                </a:solidFill>
                <a:latin typeface="Century Gothic" panose="020B0502020202020204" pitchFamily="34" charset="0"/>
              </a:rPr>
              <a:t>72%</a:t>
            </a:r>
            <a:r>
              <a:rPr lang="ru-RU" dirty="0"/>
              <a:t>2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2480591B-0F06-4DF8-87D3-DA692CE5DB6E}"/>
              </a:ext>
            </a:extLst>
          </p:cNvPr>
          <p:cNvSpPr/>
          <p:nvPr/>
        </p:nvSpPr>
        <p:spPr>
          <a:xfrm>
            <a:off x="6439437" y="2346260"/>
            <a:ext cx="5523963" cy="317009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4000" b="1" dirty="0"/>
              <a:t>п</a:t>
            </a:r>
            <a:r>
              <a:rPr lang="ru-RU" sz="4000" b="1" dirty="0" smtClean="0"/>
              <a:t>оложительно</a:t>
            </a:r>
            <a:r>
              <a:rPr lang="ru-RU" sz="4000" dirty="0" smtClean="0"/>
              <a:t> </a:t>
            </a:r>
            <a:r>
              <a:rPr lang="ru-RU" sz="4000" dirty="0"/>
              <a:t>относятся к использованию информационных технологий в </a:t>
            </a:r>
            <a:r>
              <a:rPr lang="ru-RU" sz="4000" dirty="0" smtClean="0"/>
              <a:t>обучении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xmlns="" val="294125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525" y="721218"/>
            <a:ext cx="6238875" cy="573109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3C1B9CE3-4A94-4702-869B-0CC231C65A14}"/>
              </a:ext>
            </a:extLst>
          </p:cNvPr>
          <p:cNvSpPr/>
          <p:nvPr/>
        </p:nvSpPr>
        <p:spPr>
          <a:xfrm>
            <a:off x="5310347" y="175786"/>
            <a:ext cx="2285017" cy="1888205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>
                <a:solidFill>
                  <a:srgbClr val="510303"/>
                </a:solidFill>
                <a:latin typeface="Century Gothic" panose="020B0502020202020204" pitchFamily="34" charset="0"/>
              </a:rPr>
              <a:t>79%</a:t>
            </a:r>
            <a:r>
              <a:rPr lang="ru-RU" dirty="0"/>
              <a:t>2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47C3F829-476D-49AD-82F6-FBA6BBAC5EF7}"/>
              </a:ext>
            </a:extLst>
          </p:cNvPr>
          <p:cNvSpPr/>
          <p:nvPr/>
        </p:nvSpPr>
        <p:spPr>
          <a:xfrm>
            <a:off x="5946080" y="2051111"/>
            <a:ext cx="6134304" cy="3477875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r>
              <a:rPr lang="ru-RU" sz="4400" dirty="0"/>
              <a:t>с</a:t>
            </a:r>
            <a:r>
              <a:rPr lang="ru-RU" sz="4400" dirty="0" smtClean="0"/>
              <a:t>тудентов хотят </a:t>
            </a:r>
            <a:r>
              <a:rPr lang="ru-RU" sz="4400" dirty="0"/>
              <a:t>выполнять практические задания посредством ИТ (опыты, операции, создание одежды и пр</a:t>
            </a:r>
            <a:r>
              <a:rPr lang="ru-RU" sz="4400" dirty="0" smtClean="0"/>
              <a:t>.)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xmlns="" val="158820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8102F5C-C56A-4FC5-BB7B-87C1334432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1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167" y="0"/>
            <a:ext cx="5571613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049AC595-9CAC-46D0-A9ED-79BF2FDDA5B3}"/>
              </a:ext>
            </a:extLst>
          </p:cNvPr>
          <p:cNvSpPr/>
          <p:nvPr/>
        </p:nvSpPr>
        <p:spPr>
          <a:xfrm>
            <a:off x="4451309" y="643817"/>
            <a:ext cx="2361616" cy="25543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>
                <a:solidFill>
                  <a:schemeClr val="tx1"/>
                </a:solidFill>
                <a:latin typeface="Century Gothic" panose="020B0502020202020204" pitchFamily="34" charset="0"/>
              </a:rPr>
              <a:t>78%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9AD90683-335B-431D-A24F-16D49EAEA223}"/>
              </a:ext>
            </a:extLst>
          </p:cNvPr>
          <p:cNvSpPr/>
          <p:nvPr/>
        </p:nvSpPr>
        <p:spPr>
          <a:xfrm>
            <a:off x="6812925" y="525683"/>
            <a:ext cx="495500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/>
              <a:t>Считают, что финансированием нужно заняться </a:t>
            </a:r>
            <a:r>
              <a:rPr lang="ru-RU" sz="4400" dirty="0" smtClean="0"/>
              <a:t>государству</a:t>
            </a:r>
            <a:endParaRPr lang="ru-RU" sz="44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11A284D3-AC31-4907-9E4E-796DCFA414EB}"/>
              </a:ext>
            </a:extLst>
          </p:cNvPr>
          <p:cNvSpPr/>
          <p:nvPr/>
        </p:nvSpPr>
        <p:spPr>
          <a:xfrm>
            <a:off x="4451308" y="3429000"/>
            <a:ext cx="2361617" cy="25543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>
                <a:solidFill>
                  <a:schemeClr val="tx1"/>
                </a:solidFill>
                <a:latin typeface="Century Gothic" panose="020B0502020202020204" pitchFamily="34" charset="0"/>
              </a:rPr>
              <a:t>41%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FA47AE02-217C-446A-8432-DB4997E30731}"/>
              </a:ext>
            </a:extLst>
          </p:cNvPr>
          <p:cNvSpPr/>
          <p:nvPr/>
        </p:nvSpPr>
        <p:spPr>
          <a:xfrm>
            <a:off x="6812925" y="3675126"/>
            <a:ext cx="495500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/>
              <a:t>Считают, что нужно привлечь </a:t>
            </a:r>
            <a:r>
              <a:rPr lang="ru-RU" sz="4400" dirty="0" smtClean="0"/>
              <a:t>спонсоров</a:t>
            </a:r>
            <a:endParaRPr lang="ru-RU" sz="44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ED050394-B621-4AD5-9D00-51880C72C9C1}"/>
              </a:ext>
            </a:extLst>
          </p:cNvPr>
          <p:cNvSpPr/>
          <p:nvPr/>
        </p:nvSpPr>
        <p:spPr>
          <a:xfrm>
            <a:off x="5869291" y="6189846"/>
            <a:ext cx="47420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i="1" dirty="0">
                <a:latin typeface="Century Gothic" panose="020B0502020202020204" pitchFamily="34" charset="0"/>
              </a:rPr>
              <a:t>*вопрос множественный</a:t>
            </a:r>
          </a:p>
        </p:txBody>
      </p:sp>
    </p:spTree>
    <p:extLst>
      <p:ext uri="{BB962C8B-B14F-4D97-AF65-F5344CB8AC3E}">
        <p14:creationId xmlns:p14="http://schemas.microsoft.com/office/powerpoint/2010/main" xmlns="" val="349108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2024" y="427489"/>
            <a:ext cx="7114286" cy="80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20153" y="1132607"/>
            <a:ext cx="9228571" cy="800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7134" y="2103437"/>
            <a:ext cx="7185338" cy="2545836"/>
          </a:xfrm>
        </p:spPr>
        <p:txBody>
          <a:bodyPr>
            <a:normAutofit/>
          </a:bodyPr>
          <a:lstStyle/>
          <a:p>
            <a:r>
              <a:rPr lang="ru-RU" sz="6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6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</a:t>
            </a:r>
            <a:r>
              <a:rPr lang="ru-RU" sz="6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VR</a:t>
            </a:r>
            <a:r>
              <a:rPr lang="ru-RU" sz="6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6200" b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237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972" y="78951"/>
            <a:ext cx="7442491" cy="1325563"/>
          </a:xfrm>
        </p:spPr>
        <p:txBody>
          <a:bodyPr/>
          <a:lstStyle/>
          <a:p>
            <a:r>
              <a:rPr lang="ru-RU" dirty="0" smtClean="0"/>
              <a:t>Возможные риски: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64463" y="452438"/>
            <a:ext cx="4427537" cy="5775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85103" y="1251071"/>
            <a:ext cx="711343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Высокая стоимость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Уход от реального 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мира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 </a:t>
            </a:r>
            <a:r>
              <a:rPr lang="ru-RU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Непризнанность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идеи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4) Ухудшение 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здоровья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5) 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Резкое деление 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ВУЗов на «богатые» и 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«бедные»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6) 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Потеря личного контакта с людьми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942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35520" y="165128"/>
            <a:ext cx="5961905" cy="80952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4532F1F-46A9-46CB-9E42-E60AB34884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xmlns="" id="{6A8D66D7-9EBD-45B6-9040-A96FDBB288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281218169"/>
              </p:ext>
            </p:extLst>
          </p:nvPr>
        </p:nvGraphicFramePr>
        <p:xfrm>
          <a:off x="221688" y="719666"/>
          <a:ext cx="7928399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CB36CDC6-BF2F-4CC7-8D5F-9207AD566704}"/>
              </a:ext>
            </a:extLst>
          </p:cNvPr>
          <p:cNvSpPr/>
          <p:nvPr/>
        </p:nvSpPr>
        <p:spPr>
          <a:xfrm>
            <a:off x="1326445" y="6138333"/>
            <a:ext cx="25987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/>
              <a:t>В % (</a:t>
            </a:r>
            <a:r>
              <a:rPr lang="en-US" sz="3600" dirty="0"/>
              <a:t>n=100)</a:t>
            </a:r>
            <a:endParaRPr lang="ru-RU" sz="360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C5917EF5-7A59-4D3B-980D-1DFBAF18E193}"/>
              </a:ext>
            </a:extLst>
          </p:cNvPr>
          <p:cNvSpPr/>
          <p:nvPr/>
        </p:nvSpPr>
        <p:spPr>
          <a:xfrm>
            <a:off x="1" y="0"/>
            <a:ext cx="12191997" cy="5847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Преимущества задумки:</a:t>
            </a:r>
          </a:p>
        </p:txBody>
      </p:sp>
    </p:spTree>
    <p:extLst>
      <p:ext uri="{BB962C8B-B14F-4D97-AF65-F5344CB8AC3E}">
        <p14:creationId xmlns:p14="http://schemas.microsoft.com/office/powerpoint/2010/main" xmlns="" val="231942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26882" y="0"/>
            <a:ext cx="5365115" cy="6809740"/>
          </a:xfrm>
          <a:prstGeom prst="rect">
            <a:avLst/>
          </a:prstGeom>
          <a:noFill/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7A4F38C4-4E31-4AA7-9251-5618F495896C}"/>
              </a:ext>
            </a:extLst>
          </p:cNvPr>
          <p:cNvSpPr/>
          <p:nvPr/>
        </p:nvSpPr>
        <p:spPr>
          <a:xfrm>
            <a:off x="0" y="160117"/>
            <a:ext cx="12191997" cy="5847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Дополнения от исследовательской группы: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C9A8C36B-4480-475F-A14E-A91A40C860E9}"/>
              </a:ext>
            </a:extLst>
          </p:cNvPr>
          <p:cNvSpPr/>
          <p:nvPr/>
        </p:nvSpPr>
        <p:spPr>
          <a:xfrm>
            <a:off x="237823" y="808097"/>
            <a:ext cx="6681305" cy="563231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3400" dirty="0" smtClean="0">
                <a:solidFill>
                  <a:schemeClr val="tx1"/>
                </a:solidFill>
              </a:rPr>
              <a:t>Технология ОВР – это не полная замена современной системы образования</a:t>
            </a:r>
          </a:p>
          <a:p>
            <a:pPr marL="514350" indent="-514350">
              <a:buFont typeface="+mj-lt"/>
              <a:buAutoNum type="arabicPeriod"/>
            </a:pPr>
            <a:endParaRPr lang="ru-RU" dirty="0" smtClean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3400" dirty="0" smtClean="0">
                <a:solidFill>
                  <a:schemeClr val="tx1"/>
                </a:solidFill>
              </a:rPr>
              <a:t>Локальное использование технологии ОВР</a:t>
            </a:r>
          </a:p>
          <a:p>
            <a:pPr marL="514350" indent="-514350">
              <a:buFont typeface="+mj-lt"/>
              <a:buAutoNum type="arabicPeriod"/>
            </a:pPr>
            <a:endParaRPr lang="ru-RU" dirty="0" smtClean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3400" dirty="0" smtClean="0">
                <a:solidFill>
                  <a:schemeClr val="tx1"/>
                </a:solidFill>
              </a:rPr>
              <a:t>Необходимо привлечение </a:t>
            </a:r>
            <a:r>
              <a:rPr lang="en-US" sz="3400" dirty="0" smtClean="0">
                <a:solidFill>
                  <a:schemeClr val="tx1"/>
                </a:solidFill>
              </a:rPr>
              <a:t>IT</a:t>
            </a:r>
            <a:r>
              <a:rPr lang="ru-RU" sz="3400" dirty="0" smtClean="0">
                <a:solidFill>
                  <a:schemeClr val="tx1"/>
                </a:solidFill>
              </a:rPr>
              <a:t>-специалистов</a:t>
            </a:r>
          </a:p>
          <a:p>
            <a:pPr marL="514350" indent="-514350">
              <a:buFont typeface="+mj-lt"/>
              <a:buAutoNum type="arabicPeriod"/>
            </a:pPr>
            <a:endParaRPr lang="ru-RU" dirty="0" smtClean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3400" dirty="0" smtClean="0">
                <a:solidFill>
                  <a:schemeClr val="tx1"/>
                </a:solidFill>
              </a:rPr>
              <a:t>Помощь в проверке заданий студентами старших курсов</a:t>
            </a:r>
            <a:endParaRPr lang="ru-RU" sz="3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821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0766" y="0"/>
            <a:ext cx="12262766" cy="696747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22234" y="118906"/>
            <a:ext cx="1067632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Будущее – 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это то, что мы можем сделать уже сегодня!</a:t>
            </a:r>
          </a:p>
        </p:txBody>
      </p:sp>
    </p:spTree>
    <p:extLst>
      <p:ext uri="{BB962C8B-B14F-4D97-AF65-F5344CB8AC3E}">
        <p14:creationId xmlns:p14="http://schemas.microsoft.com/office/powerpoint/2010/main" xmlns="" val="225946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EDF4BFAB-9274-40C8-A9CB-9DFCA27D5868}"/>
              </a:ext>
            </a:extLst>
          </p:cNvPr>
          <p:cNvSpPr/>
          <p:nvPr/>
        </p:nvSpPr>
        <p:spPr>
          <a:xfrm>
            <a:off x="7403206" y="735051"/>
            <a:ext cx="398019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БОЛЬШОЕ СПАСИБО </a:t>
            </a:r>
            <a:r>
              <a:rPr lang="ru-RU" sz="4000" b="1" dirty="0" smtClean="0">
                <a:solidFill>
                  <a:srgbClr val="510303"/>
                </a:solidFill>
                <a:latin typeface="Century Gothic" panose="020B0502020202020204" pitchFamily="34" charset="0"/>
              </a:rPr>
              <a:t>Арине </a:t>
            </a:r>
            <a:r>
              <a:rPr lang="ru-RU" sz="4000" b="1" dirty="0" err="1" smtClean="0">
                <a:solidFill>
                  <a:srgbClr val="510303"/>
                </a:solidFill>
                <a:latin typeface="Century Gothic" panose="020B0502020202020204" pitchFamily="34" charset="0"/>
              </a:rPr>
              <a:t>Пародновой</a:t>
            </a:r>
            <a:r>
              <a:rPr lang="ru-RU" sz="4000" b="1" dirty="0" smtClean="0">
                <a:solidFill>
                  <a:srgbClr val="510303"/>
                </a:solidFill>
                <a:latin typeface="Century Gothic" panose="020B0502020202020204" pitchFamily="34" charset="0"/>
              </a:rPr>
              <a:t> </a:t>
            </a:r>
            <a:r>
              <a:rPr lang="ru-RU" sz="4000" b="1" dirty="0">
                <a:solidFill>
                  <a:srgbClr val="510303"/>
                </a:solidFill>
                <a:latin typeface="Century Gothic" panose="020B0502020202020204" pitchFamily="34" charset="0"/>
              </a:rPr>
              <a:t>и </a:t>
            </a:r>
            <a:r>
              <a:rPr lang="ru-RU" sz="4000" b="1" dirty="0" smtClean="0">
                <a:solidFill>
                  <a:srgbClr val="510303"/>
                </a:solidFill>
                <a:latin typeface="Century Gothic" panose="020B0502020202020204" pitchFamily="34" charset="0"/>
              </a:rPr>
              <a:t>Арине </a:t>
            </a:r>
            <a:r>
              <a:rPr lang="ru-RU" sz="4000" b="1" dirty="0" err="1" smtClean="0">
                <a:solidFill>
                  <a:srgbClr val="510303"/>
                </a:solidFill>
                <a:latin typeface="Century Gothic" panose="020B0502020202020204" pitchFamily="34" charset="0"/>
              </a:rPr>
              <a:t>Каменковой</a:t>
            </a:r>
            <a:r>
              <a:rPr lang="ru-RU" sz="4000" b="1" dirty="0" smtClean="0">
                <a:solidFill>
                  <a:srgbClr val="510303"/>
                </a:solidFill>
                <a:latin typeface="Century Gothic" panose="020B0502020202020204" pitchFamily="34" charset="0"/>
              </a:rPr>
              <a:t> </a:t>
            </a:r>
            <a:r>
              <a:rPr lang="ru-RU" sz="4000" dirty="0">
                <a:latin typeface="Century Gothic" panose="020B0502020202020204" pitchFamily="34" charset="0"/>
              </a:rPr>
              <a:t>за помощь в создании </a:t>
            </a:r>
            <a:r>
              <a:rPr lang="ru-RU" sz="4000" dirty="0" smtClean="0">
                <a:latin typeface="Century Gothic" panose="020B0502020202020204" pitchFamily="34" charset="0"/>
              </a:rPr>
              <a:t>видео-ролика</a:t>
            </a:r>
            <a:endParaRPr lang="ru-RU" sz="4000" dirty="0">
              <a:latin typeface="Century Gothic" panose="020B0502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25658"/>
            <a:ext cx="7210023" cy="480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506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6D298D-C148-4DD2-8202-C3571D816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958" y="307802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latin typeface="Century Gothic" panose="020B0502020202020204" pitchFamily="34" charset="0"/>
              </a:rPr>
              <a:t>Благодарим за </a:t>
            </a:r>
            <a:r>
              <a:rPr lang="ru-RU" b="1" dirty="0" smtClean="0">
                <a:latin typeface="Century Gothic" panose="020B0502020202020204" pitchFamily="34" charset="0"/>
              </a:rPr>
              <a:t>сотрудничество</a:t>
            </a:r>
            <a:endParaRPr lang="ru-RU" b="1" dirty="0">
              <a:latin typeface="Century Gothic" panose="020B0502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EC44D19-4AF0-406C-899B-C4A6CC5AC1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216"/>
          <a:stretch/>
        </p:blipFill>
        <p:spPr>
          <a:xfrm>
            <a:off x="305076" y="1633365"/>
            <a:ext cx="5976454" cy="47772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6CCEF8B-6214-4CA1-9688-BCA2C0B59C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89"/>
          <a:stretch/>
        </p:blipFill>
        <p:spPr>
          <a:xfrm>
            <a:off x="6347652" y="1325563"/>
            <a:ext cx="5221079" cy="508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066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p.userapi.com/c824201/v824201092/11fd7c/7_6xk5hJf8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72"/>
          <a:stretch/>
        </p:blipFill>
        <p:spPr bwMode="auto">
          <a:xfrm>
            <a:off x="-6" y="0"/>
            <a:ext cx="1219200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4171" y="5203065"/>
            <a:ext cx="9783651" cy="1558344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6000" b="1" dirty="0">
              <a:ln>
                <a:solidFill>
                  <a:srgbClr val="002060"/>
                </a:solidFill>
              </a:ln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632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19082"/>
            <a:ext cx="6451789" cy="4690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E874C97-3B2C-4B21-9856-F08A992BCE66}"/>
              </a:ext>
            </a:extLst>
          </p:cNvPr>
          <p:cNvSpPr/>
          <p:nvPr/>
        </p:nvSpPr>
        <p:spPr>
          <a:xfrm>
            <a:off x="5975797" y="1009567"/>
            <a:ext cx="5818638" cy="566308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Виртуальная реальность – это следующий большой рывок в развитии сферы </a:t>
            </a:r>
            <a:r>
              <a:rPr lang="ru-RU" sz="3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Виртуальная реальность позволяет избавиться от границ и создаёт эффект личного </a:t>
            </a:r>
            <a:r>
              <a:rPr lang="ru-RU" sz="3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присутствия</a:t>
            </a:r>
            <a:endParaRPr lang="ru-RU" sz="3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300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740535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2921" y="295561"/>
            <a:ext cx="10704532" cy="69712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18940" y="1985373"/>
            <a:ext cx="3921986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Время - самый ценный ресурс взрослого самостоятельного </a:t>
            </a:r>
            <a:r>
              <a:rPr lang="ru-RU" sz="3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 </a:t>
            </a:r>
            <a:endParaRPr lang="ru-RU" sz="3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345509" y="2963126"/>
            <a:ext cx="36919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Очки способствуют сокращению временных, финансовых и др. </a:t>
            </a:r>
            <a:r>
              <a:rPr lang="ru-RU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ресурсов 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259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55393E8-8EA1-41A7-911D-C74ADB6307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52" y="0"/>
            <a:ext cx="4953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1804618-BC4D-4CCB-B0DA-39BC821D52EC}"/>
              </a:ext>
            </a:extLst>
          </p:cNvPr>
          <p:cNvSpPr/>
          <p:nvPr/>
        </p:nvSpPr>
        <p:spPr>
          <a:xfrm>
            <a:off x="4584879" y="1605137"/>
            <a:ext cx="7461346" cy="280076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0070C0"/>
                </a:solidFill>
              </a:rPr>
              <a:t>Цель проекта: </a:t>
            </a:r>
            <a:r>
              <a:rPr lang="ru-RU" sz="4400" dirty="0">
                <a:solidFill>
                  <a:schemeClr val="tx1"/>
                </a:solidFill>
              </a:rPr>
              <a:t>расширить возможности студентов для получения образования и </a:t>
            </a:r>
            <a:r>
              <a:rPr lang="ru-RU" sz="4400" dirty="0" smtClean="0">
                <a:solidFill>
                  <a:schemeClr val="tx1"/>
                </a:solidFill>
              </a:rPr>
              <a:t>самообразования</a:t>
            </a:r>
            <a:endParaRPr lang="ru-RU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023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/>
          <a:srcRect b="1248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40723" y="538939"/>
            <a:ext cx="2133333" cy="6285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40723" y="1392163"/>
            <a:ext cx="2447619" cy="6285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12151" y="2386143"/>
            <a:ext cx="1961905" cy="80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74056" y="3429000"/>
            <a:ext cx="2514286" cy="4761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59770" y="4410166"/>
            <a:ext cx="3009524" cy="6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591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11115" y="1608176"/>
            <a:ext cx="8758007" cy="4965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12779" y="387069"/>
            <a:ext cx="11754678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honar Bangla" panose="020B0502040204020203" pitchFamily="34" charset="0"/>
              </a:rPr>
              <a:t>1. </a:t>
            </a:r>
            <a:r>
              <a:rPr lang="ru-RU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honar Bangla" panose="020B0502040204020203" pitchFamily="34" charset="0"/>
              </a:rPr>
              <a:t>Возможность </a:t>
            </a:r>
            <a:r>
              <a:rPr lang="ru-RU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honar Bangla" panose="020B0502040204020203" pitchFamily="34" charset="0"/>
              </a:rPr>
              <a:t>с помощью ОВР обучаться </a:t>
            </a:r>
            <a:r>
              <a:rPr lang="ru-RU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honar Bangla" panose="020B0502040204020203" pitchFamily="34" charset="0"/>
              </a:rPr>
              <a:t>НА ЛЮБОЙ ПРОГРАММЕ В ЛЮБОМ ВУЗЕ</a:t>
            </a:r>
            <a:endParaRPr lang="ru-RU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Shonar Bangl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529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l="5004" r="15044"/>
          <a:stretch/>
        </p:blipFill>
        <p:spPr>
          <a:xfrm>
            <a:off x="310397" y="875763"/>
            <a:ext cx="5847010" cy="51515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88675" y="989518"/>
            <a:ext cx="6017045" cy="378565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cs typeface="Shonar Bangla" panose="020B0502040204020203" pitchFamily="34" charset="0"/>
              </a:rPr>
              <a:t>2. Возможность обучения и самореализации для </a:t>
            </a:r>
            <a:r>
              <a:rPr lang="ru-RU" sz="4000" dirty="0" smtClean="0">
                <a:solidFill>
                  <a:schemeClr val="bg1"/>
                </a:solidFill>
                <a:cs typeface="Shonar Bangla" panose="020B0502040204020203" pitchFamily="34" charset="0"/>
              </a:rPr>
              <a:t>СТУДЕНТОВ С ОГРАНИЧЕННЫМИ ВОЗМОЖНОСТЯМИ ЗДОРОВЬЯ</a:t>
            </a:r>
            <a:endParaRPr lang="ru-RU" sz="4000" dirty="0">
              <a:solidFill>
                <a:schemeClr val="bg1"/>
              </a:solidFill>
              <a:cs typeface="Shonar Bangl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871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810" y="827751"/>
            <a:ext cx="6039583" cy="5186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962918" y="1997839"/>
            <a:ext cx="5653826" cy="317009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tx1"/>
                </a:solidFill>
                <a:cs typeface="Times New Roman" panose="02020603050405020304" pitchFamily="18" charset="0"/>
              </a:rPr>
              <a:t>3.Возможность </a:t>
            </a:r>
            <a:r>
              <a:rPr lang="ru-RU" sz="40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РЕДАКТИРОВАНИЯ виртуального </a:t>
            </a:r>
            <a:r>
              <a:rPr lang="ru-RU" sz="4000" dirty="0">
                <a:solidFill>
                  <a:schemeClr val="tx1"/>
                </a:solidFill>
                <a:cs typeface="Times New Roman" panose="02020603050405020304" pitchFamily="18" charset="0"/>
              </a:rPr>
              <a:t>пространства </a:t>
            </a:r>
            <a:r>
              <a:rPr lang="ru-RU" sz="40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университета</a:t>
            </a:r>
            <a:endParaRPr lang="ru-RU" sz="40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073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</TotalTime>
  <Words>386</Words>
  <Application>Microsoft Office PowerPoint</Application>
  <PresentationFormat>Произвольный</PresentationFormat>
  <Paragraphs>79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«Университет VR»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Возможные риски:</vt:lpstr>
      <vt:lpstr>Слайд 21</vt:lpstr>
      <vt:lpstr>Слайд 22</vt:lpstr>
      <vt:lpstr>Слайд 23</vt:lpstr>
      <vt:lpstr>Слайд 24</vt:lpstr>
      <vt:lpstr>Благодарим за сотрудничество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Виктория</dc:creator>
  <cp:lastModifiedBy>Кафедра</cp:lastModifiedBy>
  <cp:revision>203</cp:revision>
  <dcterms:created xsi:type="dcterms:W3CDTF">2018-05-15T12:27:36Z</dcterms:created>
  <dcterms:modified xsi:type="dcterms:W3CDTF">2018-05-17T10:10:01Z</dcterms:modified>
</cp:coreProperties>
</file>