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notesMasterIdLst>
    <p:notesMasterId r:id="rId24"/>
  </p:notesMasterIdLst>
  <p:sldIdLst>
    <p:sldId id="256" r:id="rId2"/>
    <p:sldId id="270" r:id="rId3"/>
    <p:sldId id="268" r:id="rId4"/>
    <p:sldId id="269" r:id="rId5"/>
    <p:sldId id="272" r:id="rId6"/>
    <p:sldId id="271" r:id="rId7"/>
    <p:sldId id="258" r:id="rId8"/>
    <p:sldId id="273" r:id="rId9"/>
    <p:sldId id="274" r:id="rId10"/>
    <p:sldId id="262" r:id="rId11"/>
    <p:sldId id="261" r:id="rId12"/>
    <p:sldId id="259" r:id="rId13"/>
    <p:sldId id="260" r:id="rId14"/>
    <p:sldId id="265" r:id="rId15"/>
    <p:sldId id="275" r:id="rId16"/>
    <p:sldId id="263" r:id="rId17"/>
    <p:sldId id="264" r:id="rId18"/>
    <p:sldId id="266" r:id="rId19"/>
    <p:sldId id="267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0066"/>
    <a:srgbClr val="66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221" autoAdjust="0"/>
    <p:restoredTop sz="94689" autoAdjust="0"/>
  </p:normalViewPr>
  <p:slideViewPr>
    <p:cSldViewPr>
      <p:cViewPr varScale="1">
        <p:scale>
          <a:sx n="54" d="100"/>
          <a:sy n="54" d="100"/>
        </p:scale>
        <p:origin x="-90" y="-2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4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sideWall>
      <c:spPr>
        <a:ln>
          <a:solidFill>
            <a:schemeClr val="tx1"/>
          </a:solidFill>
        </a:ln>
      </c:spPr>
    </c:sideWall>
    <c:backWall>
      <c:spPr>
        <a:ln>
          <a:solidFill>
            <a:schemeClr val="tx1"/>
          </a:solidFill>
        </a:ln>
      </c:spPr>
    </c:backWall>
    <c:plotArea>
      <c:layout/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пол, мужской</c:v>
                </c:pt>
              </c:strCache>
            </c:strRef>
          </c:tx>
          <c:spPr>
            <a:solidFill>
              <a:srgbClr val="0070C0"/>
            </a:solidFill>
          </c:spPr>
          <c:cat>
            <c:strRef>
              <c:f>Лист1!$A$2:$A$5</c:f>
              <c:strCache>
                <c:ptCount val="4"/>
                <c:pt idx="0">
                  <c:v>17-19</c:v>
                </c:pt>
                <c:pt idx="1">
                  <c:v>20-22</c:v>
                </c:pt>
                <c:pt idx="2">
                  <c:v>23-25</c:v>
                </c:pt>
                <c:pt idx="3">
                  <c:v>старше 25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41.5</c:v>
                </c:pt>
                <c:pt idx="1">
                  <c:v>47.7</c:v>
                </c:pt>
                <c:pt idx="2">
                  <c:v>7.7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пол, женский</c:v>
                </c:pt>
              </c:strCache>
            </c:strRef>
          </c:tx>
          <c:spPr>
            <a:solidFill>
              <a:srgbClr val="FF3399"/>
            </a:solidFill>
          </c:spPr>
          <c:cat>
            <c:strRef>
              <c:f>Лист1!$A$2:$A$5</c:f>
              <c:strCache>
                <c:ptCount val="4"/>
                <c:pt idx="0">
                  <c:v>17-19</c:v>
                </c:pt>
                <c:pt idx="1">
                  <c:v>20-22</c:v>
                </c:pt>
                <c:pt idx="2">
                  <c:v>23-25</c:v>
                </c:pt>
                <c:pt idx="3">
                  <c:v>старше 25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44.9</c:v>
                </c:pt>
                <c:pt idx="1">
                  <c:v>51.9</c:v>
                </c:pt>
                <c:pt idx="2">
                  <c:v>1.6</c:v>
                </c:pt>
                <c:pt idx="3">
                  <c:v>1.6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17-19</c:v>
                </c:pt>
                <c:pt idx="1">
                  <c:v>20-22</c:v>
                </c:pt>
                <c:pt idx="2">
                  <c:v>23-25</c:v>
                </c:pt>
                <c:pt idx="3">
                  <c:v>старше 25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shape val="box"/>
        <c:axId val="59289600"/>
        <c:axId val="59291136"/>
        <c:axId val="0"/>
      </c:bar3DChart>
      <c:catAx>
        <c:axId val="59289600"/>
        <c:scaling>
          <c:orientation val="minMax"/>
        </c:scaling>
        <c:axPos val="b"/>
        <c:tickLblPos val="nextTo"/>
        <c:crossAx val="59291136"/>
        <c:crosses val="autoZero"/>
        <c:auto val="1"/>
        <c:lblAlgn val="ctr"/>
        <c:lblOffset val="100"/>
      </c:catAx>
      <c:valAx>
        <c:axId val="59291136"/>
        <c:scaling>
          <c:orientation val="minMax"/>
        </c:scaling>
        <c:axPos val="l"/>
        <c:majorGridlines/>
        <c:numFmt formatCode="General" sourceLinked="1"/>
        <c:tickLblPos val="nextTo"/>
        <c:crossAx val="59289600"/>
        <c:crosses val="autoZero"/>
        <c:crossBetween val="between"/>
      </c:valAx>
      <c:spPr>
        <a:noFill/>
      </c:spPr>
    </c:plotArea>
    <c:legend>
      <c:legendPos val="r"/>
      <c:legendEntry>
        <c:idx val="0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/>
              <a:t> </a:t>
            </a:r>
            <a:r>
              <a:rPr lang="ru-RU" baseline="0" dirty="0" smtClean="0"/>
              <a:t>   Г</a:t>
            </a:r>
            <a:r>
              <a:rPr lang="ru-RU" dirty="0" smtClean="0"/>
              <a:t>отовность </a:t>
            </a:r>
            <a:r>
              <a:rPr lang="ru-RU" dirty="0"/>
              <a:t>курящих респондентов к отказу от курения, в % 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 готовность курящих респондентов к отказу от курения, в % </c:v>
                </c:pt>
              </c:strCache>
            </c:strRef>
          </c:tx>
          <c:explosion val="25"/>
          <c:dPt>
            <c:idx val="0"/>
            <c:explosion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660033"/>
              </a:solidFill>
            </c:spPr>
          </c:dPt>
          <c:dLbls>
            <c:showPercent val="1"/>
          </c:dLbls>
          <c:cat>
            <c:strRef>
              <c:f>Лист1!$A$2:$A$5</c:f>
              <c:strCache>
                <c:ptCount val="4"/>
                <c:pt idx="0">
                  <c:v>Курят</c:v>
                </c:pt>
                <c:pt idx="1">
                  <c:v>Курят, но пытались бросить</c:v>
                </c:pt>
                <c:pt idx="3">
                  <c:v>   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33</c:v>
                </c:pt>
                <c:pt idx="1">
                  <c:v>30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/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 женский</c:v>
                </c:pt>
              </c:strCache>
            </c:strRef>
          </c:tx>
          <c:spPr>
            <a:solidFill>
              <a:srgbClr val="FF0066"/>
            </a:solidFill>
          </c:spPr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сила воли</c:v>
                </c:pt>
                <c:pt idx="1">
                  <c:v>пластырь от курения</c:v>
                </c:pt>
                <c:pt idx="2">
                  <c:v>специальная литература</c:v>
                </c:pt>
                <c:pt idx="3">
                  <c:v>гипноз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76.599999999999994</c:v>
                </c:pt>
                <c:pt idx="1">
                  <c:v>11.7</c:v>
                </c:pt>
                <c:pt idx="2">
                  <c:v>6.4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     пол мужской</c:v>
                </c:pt>
              </c:strCache>
            </c:strRef>
          </c:tx>
          <c:spPr>
            <a:solidFill>
              <a:srgbClr val="00B0F0"/>
            </a:solidFill>
          </c:spPr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сила воли</c:v>
                </c:pt>
                <c:pt idx="1">
                  <c:v>пластырь от курения</c:v>
                </c:pt>
                <c:pt idx="2">
                  <c:v>специальная литература</c:v>
                </c:pt>
                <c:pt idx="3">
                  <c:v>гипноз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77.3</c:v>
                </c:pt>
                <c:pt idx="1">
                  <c:v>0</c:v>
                </c:pt>
                <c:pt idx="2">
                  <c:v>9.1</c:v>
                </c:pt>
                <c:pt idx="3">
                  <c:v>9.1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сила воли</c:v>
                </c:pt>
                <c:pt idx="1">
                  <c:v>пластырь от курения</c:v>
                </c:pt>
                <c:pt idx="2">
                  <c:v>специальная литература</c:v>
                </c:pt>
                <c:pt idx="3">
                  <c:v>гипноз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Val val="1"/>
        </c:dLbls>
        <c:overlap val="-25"/>
        <c:axId val="90376448"/>
        <c:axId val="90415104"/>
      </c:barChart>
      <c:catAx>
        <c:axId val="90376448"/>
        <c:scaling>
          <c:orientation val="minMax"/>
        </c:scaling>
        <c:axPos val="l"/>
        <c:majorTickMark val="none"/>
        <c:tickLblPos val="nextTo"/>
        <c:crossAx val="90415104"/>
        <c:crosses val="autoZero"/>
        <c:auto val="1"/>
        <c:lblAlgn val="ctr"/>
        <c:lblOffset val="100"/>
      </c:catAx>
      <c:valAx>
        <c:axId val="90415104"/>
        <c:scaling>
          <c:orientation val="minMax"/>
        </c:scaling>
        <c:delete val="1"/>
        <c:axPos val="b"/>
        <c:numFmt formatCode="General" sourceLinked="1"/>
        <c:majorTickMark val="none"/>
        <c:tickLblPos val="nextTo"/>
        <c:crossAx val="90376448"/>
        <c:crosses val="autoZero"/>
        <c:crossBetween val="between"/>
      </c:valAx>
    </c:plotArea>
    <c:legend>
      <c:legendPos val="t"/>
      <c:legendEntry>
        <c:idx val="0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4.6782723972250813E-2"/>
          <c:y val="0.41713507810783484"/>
          <c:w val="0.80584517354142982"/>
          <c:h val="0.4382853922846747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rgbClr val="00B050"/>
            </a:solidFill>
          </c:spPr>
          <c:explosion val="6"/>
          <c:dPt>
            <c:idx val="1"/>
            <c:spPr>
              <a:solidFill>
                <a:srgbClr val="FF0000"/>
              </a:solidFill>
            </c:spPr>
          </c:dPt>
          <c:dLbls>
            <c:showPercent val="1"/>
          </c:dLbls>
          <c:cat>
            <c:strRef>
              <c:f>Лист1!$A$2:$A$5</c:f>
              <c:strCache>
                <c:ptCount val="2"/>
                <c:pt idx="0">
                  <c:v>помощь нужна</c:v>
                </c:pt>
                <c:pt idx="1">
                  <c:v>помощь не нужна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35.800000000000004</c:v>
                </c:pt>
                <c:pt idx="1">
                  <c:v>64.2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explosion val="25"/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rgbClr val="00B0F0"/>
              </a:solidFill>
            </c:spPr>
          </c:dPt>
          <c:dPt>
            <c:idx val="2"/>
            <c:spPr>
              <a:solidFill>
                <a:srgbClr val="92D050"/>
              </a:solidFill>
            </c:spPr>
          </c:dPt>
          <c:dLbls>
            <c:showPercent val="1"/>
          </c:dLbls>
          <c:cat>
            <c:strRef>
              <c:f>Лист1!$A$2:$A$5</c:f>
              <c:strCache>
                <c:ptCount val="4"/>
                <c:pt idx="0">
                  <c:v>собственные силы</c:v>
                </c:pt>
                <c:pt idx="1">
                  <c:v>друзья</c:v>
                </c:pt>
                <c:pt idx="2">
                  <c:v>семья</c:v>
                </c:pt>
                <c:pt idx="3">
                  <c:v>специалист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176</c:v>
                </c:pt>
                <c:pt idx="1">
                  <c:v>35</c:v>
                </c:pt>
                <c:pt idx="2">
                  <c:v>11</c:v>
                </c:pt>
                <c:pt idx="3">
                  <c:v>28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showPercent val="1"/>
          </c:dLbls>
          <c:cat>
            <c:strRef>
              <c:f>Лист1!$A$2:$A$5</c:f>
              <c:strCache>
                <c:ptCount val="4"/>
                <c:pt idx="0">
                  <c:v>собственные силы</c:v>
                </c:pt>
                <c:pt idx="1">
                  <c:v>друзья</c:v>
                </c:pt>
                <c:pt idx="2">
                  <c:v>семья</c:v>
                </c:pt>
                <c:pt idx="3">
                  <c:v>специалист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Столбец2</c:v>
                </c:pt>
              </c:strCache>
            </c:strRef>
          </c:tx>
          <c:explosion val="25"/>
          <c:dLbls>
            <c:showPercent val="1"/>
          </c:dLbls>
          <c:cat>
            <c:strRef>
              <c:f>Лист1!$A$2:$A$5</c:f>
              <c:strCache>
                <c:ptCount val="4"/>
                <c:pt idx="0">
                  <c:v>собственные силы</c:v>
                </c:pt>
                <c:pt idx="1">
                  <c:v>друзья</c:v>
                </c:pt>
                <c:pt idx="2">
                  <c:v>семья</c:v>
                </c:pt>
                <c:pt idx="3">
                  <c:v>специалист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Percent val="1"/>
        </c:dLbls>
      </c:pie3DChart>
    </c:plotArea>
    <c:legend>
      <c:legendPos val="t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25"/>
          <c:dPt>
            <c:idx val="0"/>
            <c:spPr>
              <a:solidFill>
                <a:srgbClr val="00B050"/>
              </a:solidFill>
            </c:spPr>
          </c:dPt>
          <c:dPt>
            <c:idx val="1"/>
            <c:spPr>
              <a:solidFill>
                <a:srgbClr val="C00000"/>
              </a:solidFill>
            </c:spPr>
          </c:dPt>
          <c:dLbls>
            <c:showPercent val="1"/>
          </c:dLbls>
          <c:cat>
            <c:strRef>
              <c:f>Лист1!$A$2:$A$5</c:f>
              <c:strCache>
                <c:ptCount val="2"/>
                <c:pt idx="0">
                  <c:v>Да, нужны</c:v>
                </c:pt>
                <c:pt idx="1">
                  <c:v>Нет, не нужны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177</c:v>
                </c:pt>
                <c:pt idx="1">
                  <c:v>73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view3D>
      <c:rotX val="30"/>
      <c:hPercent val="100"/>
      <c:depthPercent val="100"/>
      <c:rAngAx val="1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Респонденты, в% (N=250 ч.)</c:v>
                </c:pt>
              </c:strCache>
            </c:strRef>
          </c:tx>
          <c:spPr>
            <a:solidFill>
              <a:schemeClr val="lt1"/>
            </a:solidFill>
            <a:ln w="25400" cap="flat" cmpd="sng" algn="ctr">
              <a:solidFill>
                <a:schemeClr val="accent1"/>
              </a:solidFill>
              <a:prstDash val="solid"/>
            </a:ln>
            <a:effectLst/>
          </c:spPr>
          <c:explosion val="25"/>
          <c:dPt>
            <c:idx val="0"/>
            <c:spPr>
              <a:solidFill>
                <a:srgbClr val="00B050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</c:dPt>
          <c:dPt>
            <c:idx val="1"/>
            <c:spPr>
              <a:solidFill>
                <a:srgbClr val="FFC000"/>
              </a:solidFill>
              <a:ln w="25400" cap="flat" cmpd="sng" algn="ctr">
                <a:solidFill>
                  <a:schemeClr val="accent1"/>
                </a:solidFill>
                <a:prstDash val="solid"/>
              </a:ln>
              <a:effectLst/>
            </c:spPr>
          </c:dPt>
          <c:dPt>
            <c:idx val="2"/>
            <c:spPr>
              <a:solidFill>
                <a:srgbClr val="FF0000"/>
              </a:solidFill>
              <a:ln w="25400" cap="flat" cmpd="sng" algn="ctr">
                <a:solidFill>
                  <a:srgbClr val="FF0000"/>
                </a:solidFill>
                <a:prstDash val="solid"/>
              </a:ln>
              <a:effectLst/>
            </c:spPr>
          </c:dPt>
          <c:dLbls>
            <c:showPercent val="1"/>
          </c:dLbls>
          <c:cat>
            <c:strRef>
              <c:f>Лист1!$A$2:$A$5</c:f>
              <c:strCache>
                <c:ptCount val="3"/>
                <c:pt idx="0">
                  <c:v>не курят</c:v>
                </c:pt>
                <c:pt idx="1">
                  <c:v>пробовали курить</c:v>
                </c:pt>
                <c:pt idx="2">
                  <c:v> курят-25% опрошенных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103</c:v>
                </c:pt>
                <c:pt idx="1">
                  <c:v>147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муж</c:v>
                </c:pt>
              </c:strCache>
            </c:strRef>
          </c:tx>
          <c:explosion val="25"/>
          <c:dLbls>
            <c:showPercent val="1"/>
          </c:dLbls>
          <c:cat>
            <c:strRef>
              <c:f>Лист1!$A$2:$A$5</c:f>
              <c:strCache>
                <c:ptCount val="3"/>
                <c:pt idx="0">
                  <c:v>не курят</c:v>
                </c:pt>
                <c:pt idx="1">
                  <c:v>пробовали курить</c:v>
                </c:pt>
                <c:pt idx="2">
                  <c:v> курят-25% опрошенных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24</c:v>
                </c:pt>
                <c:pt idx="1">
                  <c:v>41</c:v>
                </c:pt>
                <c:pt idx="2">
                  <c:v>19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жен</c:v>
                </c:pt>
              </c:strCache>
            </c:strRef>
          </c:tx>
          <c:explosion val="25"/>
          <c:dLbls>
            <c:showPercent val="1"/>
          </c:dLbls>
          <c:cat>
            <c:strRef>
              <c:f>Лист1!$A$2:$A$5</c:f>
              <c:strCache>
                <c:ptCount val="3"/>
                <c:pt idx="0">
                  <c:v>не курят</c:v>
                </c:pt>
                <c:pt idx="1">
                  <c:v>пробовали курить</c:v>
                </c:pt>
                <c:pt idx="2">
                  <c:v> курят-25% опрошенных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79</c:v>
                </c:pt>
                <c:pt idx="1">
                  <c:v>106</c:v>
                </c:pt>
                <c:pt idx="2">
                  <c:v>44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dirty="0"/>
              <a:t>Респонденты</a:t>
            </a:r>
            <a:r>
              <a:rPr lang="ru-RU" dirty="0" smtClean="0"/>
              <a:t>,</a:t>
            </a:r>
          </a:p>
          <a:p>
            <a:pPr>
              <a:defRPr/>
            </a:pPr>
            <a:r>
              <a:rPr lang="ru-RU" dirty="0" smtClean="0"/>
              <a:t> </a:t>
            </a:r>
            <a:r>
              <a:rPr lang="ru-RU" dirty="0"/>
              <a:t>пробовавшие курить, в % (N=147 ч.)</a:t>
            </a:r>
          </a:p>
        </c:rich>
      </c:tx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Респонденты, пробовавшие курить, в % (N=147 ч.)</c:v>
                </c:pt>
              </c:strCache>
            </c:strRef>
          </c:tx>
          <c:explosion val="25"/>
          <c:dPt>
            <c:idx val="0"/>
            <c:spPr>
              <a:solidFill>
                <a:srgbClr val="FFC000"/>
              </a:solidFill>
            </c:spPr>
          </c:dPt>
          <c:dPt>
            <c:idx val="1"/>
            <c:spPr>
              <a:solidFill>
                <a:srgbClr val="FF0000"/>
              </a:solidFill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57%</a:t>
                    </a:r>
                    <a:endParaRPr lang="en-US" dirty="0"/>
                  </a:p>
                </c:rich>
              </c:tx>
              <c:showPercent val="1"/>
            </c:dLbl>
            <c:dLbl>
              <c:idx val="1"/>
              <c:layout>
                <c:manualLayout>
                  <c:x val="2.7786856831575313E-3"/>
                  <c:y val="-6.0550649662845256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43</a:t>
                    </a:r>
                    <a:r>
                      <a:rPr lang="en-US" dirty="0" smtClean="0"/>
                      <a:t>%</a:t>
                    </a:r>
                    <a:endParaRPr lang="en-US" dirty="0"/>
                  </a:p>
                </c:rich>
              </c:tx>
              <c:showPercent val="1"/>
            </c:dLbl>
            <c:showPercent val="1"/>
            <c:showLeaderLines val="1"/>
          </c:dLbls>
          <c:cat>
            <c:strRef>
              <c:f>Лист1!$A$2:$A$5</c:f>
              <c:strCache>
                <c:ptCount val="2"/>
                <c:pt idx="0">
                  <c:v>пробовали курить, но не курят</c:v>
                </c:pt>
                <c:pt idx="1">
                  <c:v>курят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147</c:v>
                </c:pt>
                <c:pt idx="1">
                  <c:v>63</c:v>
                </c:pt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2"/>
        <c:delete val="1"/>
      </c:legendEntry>
      <c:legendEntry>
        <c:idx val="3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10"/>
      <c:rotY val="0"/>
      <c:perspective val="30"/>
    </c:view3D>
    <c:floor>
      <c:spPr>
        <a:noFill/>
        <a:ln w="9525">
          <a:noFill/>
        </a:ln>
      </c:spPr>
    </c:floor>
    <c:plotArea>
      <c:layout>
        <c:manualLayout>
          <c:layoutTarget val="inner"/>
          <c:xMode val="edge"/>
          <c:yMode val="edge"/>
          <c:x val="6.730732782210809E-2"/>
          <c:y val="8.9507648361217274E-2"/>
          <c:w val="0.93024276620370372"/>
          <c:h val="0.73302913332731623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пол, женский</c:v>
                </c:pt>
              </c:strCache>
            </c:strRef>
          </c:tx>
          <c:spPr>
            <a:solidFill>
              <a:srgbClr val="FF3399"/>
            </a:solidFill>
          </c:spPr>
          <c:dLbls>
            <c:showVal val="1"/>
          </c:dLbls>
          <c:cat>
            <c:strRef>
              <c:f>Лист1!$A$2:$A$4</c:f>
              <c:strCache>
                <c:ptCount val="2"/>
                <c:pt idx="0">
                  <c:v>никогда не курили</c:v>
                </c:pt>
                <c:pt idx="1">
                  <c:v>Пробовали курить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42.6</c:v>
                </c:pt>
                <c:pt idx="1">
                  <c:v>57.4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пол, мужской</c:v>
                </c:pt>
              </c:strCache>
            </c:strRef>
          </c:tx>
          <c:spPr>
            <a:solidFill>
              <a:srgbClr val="00B0F0"/>
            </a:solidFill>
          </c:spPr>
          <c:dLbls>
            <c:showVal val="1"/>
          </c:dLbls>
          <c:cat>
            <c:strRef>
              <c:f>Лист1!$A$2:$A$4</c:f>
              <c:strCache>
                <c:ptCount val="2"/>
                <c:pt idx="0">
                  <c:v>никогда не курили</c:v>
                </c:pt>
                <c:pt idx="1">
                  <c:v>Пробовали курить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36.9</c:v>
                </c:pt>
                <c:pt idx="1">
                  <c:v>63.1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Лист1!$A$2:$A$4</c:f>
              <c:strCache>
                <c:ptCount val="2"/>
                <c:pt idx="0">
                  <c:v>никогда не курили</c:v>
                </c:pt>
                <c:pt idx="1">
                  <c:v>Пробовали курить</c:v>
                </c:pt>
              </c:strCache>
            </c:strRef>
          </c:cat>
          <c:val>
            <c:numRef>
              <c:f>Лист1!$D$2:$D$4</c:f>
              <c:numCache>
                <c:formatCode>General</c:formatCode>
                <c:ptCount val="3"/>
              </c:numCache>
            </c:numRef>
          </c:val>
        </c:ser>
        <c:dLbls>
          <c:showVal val="1"/>
        </c:dLbls>
        <c:gapWidth val="75"/>
        <c:shape val="box"/>
        <c:axId val="71782784"/>
        <c:axId val="71784704"/>
        <c:axId val="0"/>
      </c:bar3DChart>
      <c:catAx>
        <c:axId val="71782784"/>
        <c:scaling>
          <c:orientation val="minMax"/>
        </c:scaling>
        <c:axPos val="b"/>
        <c:majorTickMark val="none"/>
        <c:tickLblPos val="nextTo"/>
        <c:crossAx val="71784704"/>
        <c:crosses val="autoZero"/>
        <c:auto val="1"/>
        <c:lblAlgn val="ctr"/>
        <c:lblOffset val="100"/>
      </c:catAx>
      <c:valAx>
        <c:axId val="71784704"/>
        <c:scaling>
          <c:orientation val="minMax"/>
        </c:scaling>
        <c:axPos val="l"/>
        <c:numFmt formatCode="General" sourceLinked="1"/>
        <c:majorTickMark val="none"/>
        <c:tickLblPos val="nextTo"/>
        <c:crossAx val="71782784"/>
        <c:crosses val="autoZero"/>
        <c:crossBetween val="between"/>
      </c:valAx>
      <c:spPr>
        <a:scene3d>
          <a:camera prst="orthographicFront"/>
          <a:lightRig rig="threePt" dir="t"/>
        </a:scene3d>
        <a:sp3d prstMaterial="plastic"/>
      </c:spPr>
    </c:plotArea>
    <c:legend>
      <c:legendPos val="b"/>
      <c:legendEntry>
        <c:idx val="2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пол, женский</c:v>
                </c:pt>
              </c:strCache>
            </c:strRef>
          </c:tx>
          <c:spPr>
            <a:solidFill>
              <a:srgbClr val="FF0066"/>
            </a:solidFill>
          </c:spPr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до 7 лет</c:v>
                </c:pt>
                <c:pt idx="1">
                  <c:v>8-12 лет</c:v>
                </c:pt>
                <c:pt idx="2">
                  <c:v>13-17 лет</c:v>
                </c:pt>
                <c:pt idx="3">
                  <c:v>18-22 лет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1.9000000000000001</c:v>
                </c:pt>
                <c:pt idx="1">
                  <c:v>12.6</c:v>
                </c:pt>
                <c:pt idx="2">
                  <c:v>71.8</c:v>
                </c:pt>
                <c:pt idx="3">
                  <c:v>13.6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пол, мужской</c:v>
                </c:pt>
              </c:strCache>
            </c:strRef>
          </c:tx>
          <c:spPr>
            <a:solidFill>
              <a:srgbClr val="00B0F0"/>
            </a:solidFill>
          </c:spPr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до 7 лет</c:v>
                </c:pt>
                <c:pt idx="1">
                  <c:v>8-12 лет</c:v>
                </c:pt>
                <c:pt idx="2">
                  <c:v>13-17 лет</c:v>
                </c:pt>
                <c:pt idx="3">
                  <c:v>18-22 лет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14.6</c:v>
                </c:pt>
                <c:pt idx="1">
                  <c:v>41.5</c:v>
                </c:pt>
                <c:pt idx="2">
                  <c:v>35.5</c:v>
                </c:pt>
                <c:pt idx="3">
                  <c:v>7.3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до 7 лет</c:v>
                </c:pt>
                <c:pt idx="1">
                  <c:v>8-12 лет</c:v>
                </c:pt>
                <c:pt idx="2">
                  <c:v>13-17 лет</c:v>
                </c:pt>
                <c:pt idx="3">
                  <c:v>18-22 лет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Val val="1"/>
        </c:dLbls>
        <c:gapWidth val="75"/>
        <c:shape val="box"/>
        <c:axId val="71715072"/>
        <c:axId val="71757824"/>
        <c:axId val="0"/>
      </c:bar3DChart>
      <c:catAx>
        <c:axId val="71715072"/>
        <c:scaling>
          <c:orientation val="minMax"/>
        </c:scaling>
        <c:axPos val="b"/>
        <c:majorTickMark val="none"/>
        <c:tickLblPos val="nextTo"/>
        <c:crossAx val="71757824"/>
        <c:crosses val="autoZero"/>
        <c:auto val="1"/>
        <c:lblAlgn val="ctr"/>
        <c:lblOffset val="100"/>
      </c:catAx>
      <c:valAx>
        <c:axId val="71757824"/>
        <c:scaling>
          <c:orientation val="minMax"/>
        </c:scaling>
        <c:axPos val="l"/>
        <c:numFmt formatCode="General" sourceLinked="1"/>
        <c:majorTickMark val="none"/>
        <c:tickLblPos val="nextTo"/>
        <c:crossAx val="71715072"/>
        <c:crosses val="autoZero"/>
        <c:crossBetween val="between"/>
      </c:valAx>
    </c:plotArea>
    <c:legend>
      <c:legendPos val="b"/>
      <c:legendEntry>
        <c:idx val="2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plotArea>
      <c:layout>
        <c:manualLayout>
          <c:layoutTarget val="inner"/>
          <c:xMode val="edge"/>
          <c:yMode val="edge"/>
          <c:x val="0.1909127160493827"/>
          <c:y val="0"/>
          <c:w val="0.76440209876543208"/>
          <c:h val="0.74250980933519573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пол, женский</c:v>
                </c:pt>
              </c:strCache>
            </c:strRef>
          </c:tx>
          <c:spPr>
            <a:solidFill>
              <a:srgbClr val="FF0066"/>
            </a:solidFill>
          </c:spPr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интерес</c:v>
                </c:pt>
                <c:pt idx="1">
                  <c:v>за компанию</c:v>
                </c:pt>
                <c:pt idx="2">
                  <c:v>модно</c:v>
                </c:pt>
                <c:pt idx="3">
                  <c:v>заставили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79.400000000000006</c:v>
                </c:pt>
                <c:pt idx="1">
                  <c:v>13.7</c:v>
                </c:pt>
                <c:pt idx="2">
                  <c:v>4.9000000000000004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пол, мужской</c:v>
                </c:pt>
              </c:strCache>
            </c:strRef>
          </c:tx>
          <c:spPr>
            <a:solidFill>
              <a:srgbClr val="00B0F0"/>
            </a:solidFill>
          </c:spPr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интерес</c:v>
                </c:pt>
                <c:pt idx="1">
                  <c:v>за компанию</c:v>
                </c:pt>
                <c:pt idx="2">
                  <c:v>модно</c:v>
                </c:pt>
                <c:pt idx="3">
                  <c:v>заставили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87.8</c:v>
                </c:pt>
                <c:pt idx="1">
                  <c:v>7.3</c:v>
                </c:pt>
                <c:pt idx="3">
                  <c:v>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FFC000"/>
            </a:solidFill>
          </c:spPr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интерес</c:v>
                </c:pt>
                <c:pt idx="1">
                  <c:v>за компанию</c:v>
                </c:pt>
                <c:pt idx="2">
                  <c:v>модно</c:v>
                </c:pt>
                <c:pt idx="3">
                  <c:v>заставили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Val val="1"/>
        </c:dLbls>
        <c:gapWidth val="75"/>
        <c:axId val="84552704"/>
        <c:axId val="84562688"/>
      </c:barChart>
      <c:catAx>
        <c:axId val="84552704"/>
        <c:scaling>
          <c:orientation val="minMax"/>
        </c:scaling>
        <c:axPos val="l"/>
        <c:majorTickMark val="none"/>
        <c:tickLblPos val="nextTo"/>
        <c:crossAx val="84562688"/>
        <c:crosses val="autoZero"/>
        <c:auto val="1"/>
        <c:lblAlgn val="ctr"/>
        <c:lblOffset val="100"/>
      </c:catAx>
      <c:valAx>
        <c:axId val="84562688"/>
        <c:scaling>
          <c:orientation val="minMax"/>
        </c:scaling>
        <c:axPos val="b"/>
        <c:numFmt formatCode="General" sourceLinked="1"/>
        <c:majorTickMark val="none"/>
        <c:tickLblPos val="nextTo"/>
        <c:crossAx val="84552704"/>
        <c:crosses val="autoZero"/>
        <c:crossBetween val="between"/>
      </c:valAx>
    </c:plotArea>
    <c:legend>
      <c:legendPos val="b"/>
      <c:legendEntry>
        <c:idx val="0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AngAx val="1"/>
    </c:view3D>
    <c:plotArea>
      <c:layout>
        <c:manualLayout>
          <c:layoutTarget val="inner"/>
          <c:xMode val="edge"/>
          <c:yMode val="edge"/>
          <c:x val="0"/>
          <c:y val="0.13525615771393376"/>
          <c:w val="0.96871121798023185"/>
          <c:h val="0.63534864952400205"/>
        </c:manualLayout>
      </c:layout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пол женский</c:v>
                </c:pt>
              </c:strCache>
            </c:strRef>
          </c:tx>
          <c:spPr>
            <a:solidFill>
              <a:srgbClr val="FF3399"/>
            </a:solidFill>
          </c:spPr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полжительное</c:v>
                </c:pt>
                <c:pt idx="1">
                  <c:v>безразличное</c:v>
                </c:pt>
                <c:pt idx="2">
                  <c:v>от рицательное</c:v>
                </c:pt>
                <c:pt idx="3">
                  <c:v>негативное, если курит близкий человек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1.6</c:v>
                </c:pt>
                <c:pt idx="1">
                  <c:v>24.3</c:v>
                </c:pt>
                <c:pt idx="2">
                  <c:v>43.2</c:v>
                </c:pt>
                <c:pt idx="3">
                  <c:v>30.3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пол мужской</c:v>
                </c:pt>
              </c:strCache>
            </c:strRef>
          </c:tx>
          <c:spPr>
            <a:solidFill>
              <a:srgbClr val="00B0F0"/>
            </a:solidFill>
          </c:spPr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полжительное</c:v>
                </c:pt>
                <c:pt idx="1">
                  <c:v>безразличное</c:v>
                </c:pt>
                <c:pt idx="2">
                  <c:v>от рицательное</c:v>
                </c:pt>
                <c:pt idx="3">
                  <c:v>негативное, если курит близкий человек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1.5</c:v>
                </c:pt>
                <c:pt idx="1">
                  <c:v>23.1</c:v>
                </c:pt>
                <c:pt idx="2">
                  <c:v>43.15</c:v>
                </c:pt>
                <c:pt idx="3">
                  <c:v>32.300000000000004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dLbls>
            <c:showVal val="1"/>
          </c:dLbls>
          <c:cat>
            <c:strRef>
              <c:f>Лист1!$A$2:$A$5</c:f>
              <c:strCache>
                <c:ptCount val="4"/>
                <c:pt idx="0">
                  <c:v>полжительное</c:v>
                </c:pt>
                <c:pt idx="1">
                  <c:v>безразличное</c:v>
                </c:pt>
                <c:pt idx="2">
                  <c:v>от рицательное</c:v>
                </c:pt>
                <c:pt idx="3">
                  <c:v>негативное, если курит близкий человек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dLbls>
          <c:showVal val="1"/>
        </c:dLbls>
        <c:shape val="box"/>
        <c:axId val="84476288"/>
        <c:axId val="84477824"/>
        <c:axId val="0"/>
      </c:bar3DChart>
      <c:catAx>
        <c:axId val="84476288"/>
        <c:scaling>
          <c:orientation val="minMax"/>
        </c:scaling>
        <c:axPos val="b"/>
        <c:majorTickMark val="none"/>
        <c:tickLblPos val="nextTo"/>
        <c:crossAx val="84477824"/>
        <c:crosses val="autoZero"/>
        <c:auto val="1"/>
        <c:lblAlgn val="ctr"/>
        <c:lblOffset val="100"/>
      </c:catAx>
      <c:valAx>
        <c:axId val="84477824"/>
        <c:scaling>
          <c:orientation val="minMax"/>
        </c:scaling>
        <c:delete val="1"/>
        <c:axPos val="l"/>
        <c:numFmt formatCode="General" sourceLinked="1"/>
        <c:majorTickMark val="none"/>
        <c:tickLblPos val="nextTo"/>
        <c:crossAx val="84476288"/>
        <c:crosses val="autoZero"/>
        <c:crossBetween val="between"/>
      </c:valAx>
    </c:plotArea>
    <c:legend>
      <c:legendPos val="t"/>
      <c:legendEntry>
        <c:idx val="2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девушки </c:v>
                </c:pt>
              </c:strCache>
            </c:strRef>
          </c:tx>
          <c:spPr>
            <a:solidFill>
              <a:srgbClr val="FF3399"/>
            </a:solidFill>
          </c:spPr>
          <c:cat>
            <c:strRef>
              <c:f>Лист1!$A$2:$A$5</c:f>
              <c:strCache>
                <c:ptCount val="3"/>
                <c:pt idx="1">
                  <c:v>курение опасно</c:v>
                </c:pt>
                <c:pt idx="2">
                  <c:v>курение не вредит здоровью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96.2</c:v>
                </c:pt>
                <c:pt idx="2">
                  <c:v>3.8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юноши </c:v>
                </c:pt>
              </c:strCache>
            </c:strRef>
          </c:tx>
          <c:spPr>
            <a:solidFill>
              <a:srgbClr val="00B0F0"/>
            </a:solidFill>
          </c:spPr>
          <c:cat>
            <c:strRef>
              <c:f>Лист1!$A$2:$A$5</c:f>
              <c:strCache>
                <c:ptCount val="3"/>
                <c:pt idx="1">
                  <c:v>курение опасно</c:v>
                </c:pt>
                <c:pt idx="2">
                  <c:v>курение не вредит здоровью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92.3</c:v>
                </c:pt>
                <c:pt idx="2">
                  <c:v>7.7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cat>
            <c:strRef>
              <c:f>Лист1!$A$2:$A$5</c:f>
              <c:strCache>
                <c:ptCount val="3"/>
                <c:pt idx="1">
                  <c:v>курение опасно</c:v>
                </c:pt>
                <c:pt idx="2">
                  <c:v>курение не вредит здоровью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</c:ser>
        <c:shape val="cylinder"/>
        <c:axId val="84620416"/>
        <c:axId val="84621952"/>
        <c:axId val="0"/>
      </c:bar3DChart>
      <c:catAx>
        <c:axId val="84620416"/>
        <c:scaling>
          <c:orientation val="minMax"/>
        </c:scaling>
        <c:axPos val="b"/>
        <c:majorTickMark val="none"/>
        <c:tickLblPos val="nextTo"/>
        <c:crossAx val="84621952"/>
        <c:crosses val="autoZero"/>
        <c:auto val="1"/>
        <c:lblAlgn val="ctr"/>
        <c:lblOffset val="100"/>
      </c:catAx>
      <c:valAx>
        <c:axId val="84621952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crossAx val="84620416"/>
        <c:crosses val="autoZero"/>
        <c:crossBetween val="between"/>
      </c:valAx>
    </c:plotArea>
    <c:legend>
      <c:legendPos val="r"/>
      <c:legendEntry>
        <c:idx val="2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layout/>
    </c:title>
    <c:view3D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Табачная зависимость это</c:v>
                </c:pt>
              </c:strCache>
            </c:strRef>
          </c:tx>
          <c:explosion val="25"/>
          <c:dPt>
            <c:idx val="0"/>
            <c:spPr>
              <a:solidFill>
                <a:srgbClr val="FFC000"/>
              </a:solidFill>
            </c:spPr>
          </c:dPt>
          <c:dPt>
            <c:idx val="1"/>
            <c:spPr>
              <a:solidFill>
                <a:srgbClr val="7030A0"/>
              </a:solidFill>
            </c:spPr>
          </c:dPt>
          <c:dPt>
            <c:idx val="2"/>
            <c:spPr>
              <a:solidFill>
                <a:srgbClr val="FF3399"/>
              </a:solidFill>
            </c:spPr>
          </c:dPt>
          <c:dLbls>
            <c:showPercent val="1"/>
          </c:dLbls>
          <c:cat>
            <c:strRef>
              <c:f>Лист1!$A$2:$A$6</c:f>
              <c:strCache>
                <c:ptCount val="3"/>
                <c:pt idx="0">
                  <c:v>психологическая проблема</c:v>
                </c:pt>
                <c:pt idx="1">
                  <c:v>социальная проблема</c:v>
                </c:pt>
                <c:pt idx="2">
                  <c:v>биохимическая проблема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171</c:v>
                </c:pt>
                <c:pt idx="1">
                  <c:v>51</c:v>
                </c:pt>
                <c:pt idx="2">
                  <c:v>28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explosion val="25"/>
          <c:dLbls>
            <c:showPercent val="1"/>
          </c:dLbls>
          <c:cat>
            <c:strRef>
              <c:f>Лист1!$A$2:$A$6</c:f>
              <c:strCache>
                <c:ptCount val="3"/>
                <c:pt idx="0">
                  <c:v>психологическая проблема</c:v>
                </c:pt>
                <c:pt idx="1">
                  <c:v>социальная проблема</c:v>
                </c:pt>
                <c:pt idx="2">
                  <c:v>биохимическая проблема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</c:numCache>
            </c:numRef>
          </c:val>
        </c:ser>
        <c:dLbls>
          <c:showPercent val="1"/>
        </c:dLbls>
      </c:pie3DChart>
    </c:plotArea>
    <c:legend>
      <c:legendPos val="t"/>
      <c:legendEntry>
        <c:idx val="3"/>
        <c:delete val="1"/>
      </c:legendEntry>
      <c:legendEntry>
        <c:idx val="4"/>
        <c:delete val="1"/>
      </c:legendEntry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EB2ACF-8BCB-4160-9C98-9EAD30494A4C}" type="datetimeFigureOut">
              <a:rPr lang="ru-RU" smtClean="0"/>
              <a:pPr/>
              <a:t>08.05.2011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2C7E04-8253-4D12-BCA6-DD57DF5010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C7E04-8253-4D12-BCA6-DD57DF5010C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2C7E04-8253-4D12-BCA6-DD57DF5010C0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E395-36CD-4167-9637-8F009647D2D0}" type="datetimeFigureOut">
              <a:rPr lang="ru-RU" smtClean="0"/>
              <a:pPr/>
              <a:t>08.05.2011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2-9CF8-4B65-83E6-32A93BF19FC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E395-36CD-4167-9637-8F009647D2D0}" type="datetimeFigureOut">
              <a:rPr lang="ru-RU" smtClean="0"/>
              <a:pPr/>
              <a:t>08.05.2011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2-9CF8-4B65-83E6-32A93BF19F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E395-36CD-4167-9637-8F009647D2D0}" type="datetimeFigureOut">
              <a:rPr lang="ru-RU" smtClean="0"/>
              <a:pPr/>
              <a:t>08.05.2011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2-9CF8-4B65-83E6-32A93BF19F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E395-36CD-4167-9637-8F009647D2D0}" type="datetimeFigureOut">
              <a:rPr lang="ru-RU" smtClean="0"/>
              <a:pPr/>
              <a:t>08.05.2011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2-9CF8-4B65-83E6-32A93BF19F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E395-36CD-4167-9637-8F009647D2D0}" type="datetimeFigureOut">
              <a:rPr lang="ru-RU" smtClean="0"/>
              <a:pPr/>
              <a:t>08.05.2011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4291362-9CF8-4B65-83E6-32A93BF19F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E395-36CD-4167-9637-8F009647D2D0}" type="datetimeFigureOut">
              <a:rPr lang="ru-RU" smtClean="0"/>
              <a:pPr/>
              <a:t>08.05.2011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2-9CF8-4B65-83E6-32A93BF19F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E395-36CD-4167-9637-8F009647D2D0}" type="datetimeFigureOut">
              <a:rPr lang="ru-RU" smtClean="0"/>
              <a:pPr/>
              <a:t>08.05.2011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2-9CF8-4B65-83E6-32A93BF19F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E395-36CD-4167-9637-8F009647D2D0}" type="datetimeFigureOut">
              <a:rPr lang="ru-RU" smtClean="0"/>
              <a:pPr/>
              <a:t>08.05.2011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2-9CF8-4B65-83E6-32A93BF19F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E395-36CD-4167-9637-8F009647D2D0}" type="datetimeFigureOut">
              <a:rPr lang="ru-RU" smtClean="0"/>
              <a:pPr/>
              <a:t>08.05.2011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2-9CF8-4B65-83E6-32A93BF19F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E395-36CD-4167-9637-8F009647D2D0}" type="datetimeFigureOut">
              <a:rPr lang="ru-RU" smtClean="0"/>
              <a:pPr/>
              <a:t>08.05.2011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2-9CF8-4B65-83E6-32A93BF19F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2E395-36CD-4167-9637-8F009647D2D0}" type="datetimeFigureOut">
              <a:rPr lang="ru-RU" smtClean="0"/>
              <a:pPr/>
              <a:t>08.05.2011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91362-9CF8-4B65-83E6-32A93BF19FC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206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292E395-36CD-4167-9637-8F009647D2D0}" type="datetimeFigureOut">
              <a:rPr lang="ru-RU" smtClean="0"/>
              <a:pPr/>
              <a:t>08.05.2011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4291362-9CF8-4B65-83E6-32A93BF19FC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3343284"/>
          </a:xfrm>
        </p:spPr>
        <p:txBody>
          <a:bodyPr>
            <a:normAutofit/>
          </a:bodyPr>
          <a:lstStyle/>
          <a:p>
            <a:r>
              <a:rPr lang="ru-RU" dirty="0" smtClean="0"/>
              <a:t>ПРОБЛЕМА ТАБАКОКУРЕНИЯ В СТУДЕНЧЕСКОЙ СРЕДЕ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5984" y="4929198"/>
            <a:ext cx="6400800" cy="1752600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анкетирования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half" idx="1"/>
          </p:nvPr>
        </p:nvGraphicFramePr>
        <p:xfrm>
          <a:off x="0" y="1714488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Содержимое 8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142976" y="1571612"/>
          <a:ext cx="7643866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85728"/>
            <a:ext cx="8858280" cy="1571636"/>
          </a:xfrm>
        </p:spPr>
        <p:txBody>
          <a:bodyPr>
            <a:noAutofit/>
          </a:bodyPr>
          <a:lstStyle/>
          <a:p>
            <a:r>
              <a:rPr lang="ru-RU" sz="3200" dirty="0" smtClean="0"/>
              <a:t>Распределение респондентов  в зависимости от наличия у них опыта курения, </a:t>
            </a:r>
            <a:r>
              <a:rPr lang="ru-RU" sz="3200" i="1" dirty="0" smtClean="0"/>
              <a:t>в % (</a:t>
            </a:r>
            <a:r>
              <a:rPr lang="en-US" sz="3200" i="1" dirty="0" smtClean="0"/>
              <a:t>N</a:t>
            </a:r>
            <a:r>
              <a:rPr lang="ru-RU" sz="3200" i="1" dirty="0" smtClean="0"/>
              <a:t>=250 ч.)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42852"/>
            <a:ext cx="8643998" cy="178595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Распределение респондентов  по возрасту начала курения в зависимости от пола</a:t>
            </a:r>
            <a:r>
              <a:rPr lang="ru-RU" i="1" dirty="0" smtClean="0"/>
              <a:t>, в % </a:t>
            </a:r>
            <a:r>
              <a:rPr lang="ru-RU" dirty="0" smtClean="0"/>
              <a:t>(</a:t>
            </a:r>
            <a:r>
              <a:rPr lang="en-US" dirty="0" smtClean="0"/>
              <a:t>N</a:t>
            </a:r>
            <a:r>
              <a:rPr lang="ru-RU" dirty="0" smtClean="0"/>
              <a:t>=147 ч.)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814512"/>
          <a:ext cx="8229600" cy="50434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000" y="214290"/>
            <a:ext cx="8532000" cy="14287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Основные причины </a:t>
            </a:r>
            <a:r>
              <a:rPr lang="ru-RU" dirty="0" err="1" smtClean="0"/>
              <a:t>табакокурения</a:t>
            </a:r>
            <a:r>
              <a:rPr lang="ru-RU" dirty="0" smtClean="0"/>
              <a:t>  опрошенных, в % (</a:t>
            </a:r>
            <a:r>
              <a:rPr lang="en-US" dirty="0" smtClean="0"/>
              <a:t>N</a:t>
            </a:r>
            <a:r>
              <a:rPr lang="ru-RU" dirty="0" smtClean="0"/>
              <a:t>=147 ч.)</a:t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1000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8786842" cy="1797040"/>
          </a:xfrm>
        </p:spPr>
        <p:txBody>
          <a:bodyPr>
            <a:normAutofit fontScale="90000"/>
          </a:bodyPr>
          <a:lstStyle/>
          <a:p>
            <a:r>
              <a:rPr lang="ru-RU" i="1" dirty="0" smtClean="0"/>
              <a:t>Отношение студентов к курению окружающих в зависимости от их пола, в % (</a:t>
            </a:r>
            <a:r>
              <a:rPr lang="en-US" i="1" dirty="0" smtClean="0"/>
              <a:t>N</a:t>
            </a:r>
            <a:r>
              <a:rPr lang="ru-RU" i="1" dirty="0" smtClean="0"/>
              <a:t>=250ч.)</a:t>
            </a: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14282" y="1857364"/>
          <a:ext cx="8929718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Отношение респондентов к пассивному курению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571472" y="1500175"/>
            <a:ext cx="4071966" cy="4500593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Почти у 60% опрошенных курят один или оба родителя, или другие члены семьи.</a:t>
            </a:r>
          </a:p>
          <a:p>
            <a:r>
              <a:rPr lang="ru-RU" dirty="0" smtClean="0"/>
              <a:t>Более 60% респондентов  добровольно подвергают себя пассивному курению (остаются в компании курящих, но не курят)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ru-RU"/>
          </a:p>
        </p:txBody>
      </p:sp>
      <p:pic>
        <p:nvPicPr>
          <p:cNvPr id="1026" name="Picture 2" descr="C:\Users\User\Desktop\0009-017-Stilisty-Issledujut-i-analizirujut-vozniknovenie-mody-na-kureni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19624" y="1643050"/>
            <a:ext cx="4024341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929718" cy="1143000"/>
          </a:xfrm>
        </p:spPr>
        <p:txBody>
          <a:bodyPr>
            <a:noAutofit/>
          </a:bodyPr>
          <a:lstStyle/>
          <a:p>
            <a:r>
              <a:rPr lang="ru-RU" sz="3200" dirty="0" smtClean="0"/>
              <a:t>Оценка респондентами влияния курения на здоровье человека , в % (</a:t>
            </a:r>
            <a:r>
              <a:rPr lang="en-US" sz="3200" dirty="0" smtClean="0"/>
              <a:t>N</a:t>
            </a:r>
            <a:r>
              <a:rPr lang="ru-RU" sz="3200" dirty="0" smtClean="0"/>
              <a:t>=250 ч.)  </a:t>
            </a:r>
            <a:br>
              <a:rPr lang="ru-RU" sz="3200" dirty="0" smtClean="0"/>
            </a:b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Содержимое 6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29058" y="285728"/>
            <a:ext cx="4757742" cy="1714512"/>
          </a:xfrm>
        </p:spPr>
        <p:txBody>
          <a:bodyPr>
            <a:normAutofit fontScale="90000"/>
          </a:bodyPr>
          <a:lstStyle/>
          <a:p>
            <a:r>
              <a:rPr lang="ru-RU" sz="2200" i="1" dirty="0" smtClean="0"/>
              <a:t>Распределение респондентов в зависимости от предпочитаемых способов отказа от курения, в % (</a:t>
            </a:r>
            <a:r>
              <a:rPr lang="en-US" sz="2200" i="1" dirty="0" smtClean="0"/>
              <a:t>N</a:t>
            </a:r>
            <a:r>
              <a:rPr lang="ru-RU" sz="2200" i="1" dirty="0" smtClean="0"/>
              <a:t>=250 ч.)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Содержимое 7"/>
          <p:cNvGraphicFramePr>
            <a:graphicFrameLocks noGrp="1"/>
          </p:cNvGraphicFramePr>
          <p:nvPr>
            <p:ph sz="half" idx="2"/>
          </p:nvPr>
        </p:nvGraphicFramePr>
        <p:xfrm>
          <a:off x="4572000" y="1714488"/>
          <a:ext cx="4038600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7984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Необходимость и виды помощи при отказе от курения</a:t>
            </a: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357298"/>
            <a:ext cx="4040188" cy="1214446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b="1" i="1" dirty="0" smtClean="0"/>
              <a:t>Мнение респондентов о необходимости посторонней помощи при отказе от курения, в % (</a:t>
            </a:r>
            <a:r>
              <a:rPr lang="en-US" b="1" i="1" dirty="0" smtClean="0"/>
              <a:t>N</a:t>
            </a:r>
            <a:r>
              <a:rPr lang="ru-RU" b="1" i="1" dirty="0" smtClean="0"/>
              <a:t>=250 ч.)</a:t>
            </a:r>
            <a:endParaRPr lang="ru-RU" b="1" dirty="0" smtClean="0"/>
          </a:p>
          <a:p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half" idx="3"/>
          </p:nvPr>
        </p:nvSpPr>
        <p:spPr>
          <a:xfrm>
            <a:off x="4645025" y="1428736"/>
            <a:ext cx="4041775" cy="1071570"/>
          </a:xfrm>
        </p:spPr>
        <p:txBody>
          <a:bodyPr>
            <a:normAutofit fontScale="85000" lnSpcReduction="20000"/>
          </a:bodyPr>
          <a:lstStyle/>
          <a:p>
            <a:r>
              <a:rPr lang="ru-RU" b="1" i="1" dirty="0" smtClean="0"/>
              <a:t>Мнение респондентов о способах поддержки при отказе от курения, в % (</a:t>
            </a:r>
            <a:r>
              <a:rPr lang="en-US" b="1" i="1" dirty="0" smtClean="0"/>
              <a:t>N</a:t>
            </a:r>
            <a:r>
              <a:rPr lang="ru-RU" b="1" i="1" dirty="0" smtClean="0"/>
              <a:t>=250 ч.)</a:t>
            </a:r>
            <a:endParaRPr lang="ru-RU" b="1" dirty="0" smtClean="0"/>
          </a:p>
          <a:p>
            <a:endParaRPr lang="ru-RU" dirty="0"/>
          </a:p>
        </p:txBody>
      </p:sp>
      <p:graphicFrame>
        <p:nvGraphicFramePr>
          <p:cNvPr id="13" name="Содержимое 12"/>
          <p:cNvGraphicFramePr>
            <a:graphicFrameLocks noGrp="1"/>
          </p:cNvGraphicFramePr>
          <p:nvPr>
            <p:ph sz="quarter" idx="2"/>
          </p:nvPr>
        </p:nvGraphicFramePr>
        <p:xfrm>
          <a:off x="457200" y="2643182"/>
          <a:ext cx="4040188" cy="3482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4" name="Содержимое 13"/>
          <p:cNvGraphicFramePr>
            <a:graphicFrameLocks noGrp="1"/>
          </p:cNvGraphicFramePr>
          <p:nvPr>
            <p:ph sz="quarter" idx="4"/>
          </p:nvPr>
        </p:nvGraphicFramePr>
        <p:xfrm>
          <a:off x="4643438" y="2500306"/>
          <a:ext cx="4041775" cy="3763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73050"/>
            <a:ext cx="8115328" cy="1162050"/>
          </a:xfrm>
        </p:spPr>
        <p:txBody>
          <a:bodyPr>
            <a:normAutofit/>
          </a:bodyPr>
          <a:lstStyle/>
          <a:p>
            <a:r>
              <a:rPr lang="ru-RU" b="1" dirty="0" smtClean="0"/>
              <a:t>Мнение студентов о необходимости проведения в </a:t>
            </a:r>
            <a:r>
              <a:rPr lang="ru-RU" b="1" dirty="0" err="1" smtClean="0"/>
              <a:t>ИвГУ</a:t>
            </a:r>
            <a:r>
              <a:rPr lang="ru-RU" b="1" dirty="0" smtClean="0"/>
              <a:t>  профилактических мероприятий, в % (</a:t>
            </a:r>
            <a:r>
              <a:rPr lang="en-US" b="1" dirty="0" smtClean="0"/>
              <a:t>N</a:t>
            </a:r>
            <a:r>
              <a:rPr lang="ru-RU" b="1" dirty="0" smtClean="0"/>
              <a:t>=250 ч.)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9" name="Текст 8"/>
          <p:cNvSpPr>
            <a:spLocks noGrp="1"/>
          </p:cNvSpPr>
          <p:nvPr>
            <p:ph type="body" idx="2"/>
          </p:nvPr>
        </p:nvSpPr>
        <p:spPr>
          <a:xfrm>
            <a:off x="214282" y="1357298"/>
            <a:ext cx="4929222" cy="5715040"/>
          </a:xfrm>
        </p:spPr>
        <p:txBody>
          <a:bodyPr>
            <a:normAutofit fontScale="85000" lnSpcReduction="20000"/>
          </a:bodyPr>
          <a:lstStyle/>
          <a:p>
            <a:r>
              <a:rPr lang="ru-RU" sz="2800" b="1" dirty="0" smtClean="0"/>
              <a:t>Основными мерами борьбы с курением студенты называли: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запрет на выпуск табачной продукции и ограничение ее доступности;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запрет на курение в общественных местах;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запрет на рекламу сигарет;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воспитание в семье негативного отношения к курению;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пропаганду здорового образа жизни; 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пропаганду вредного влияния курения на здоровье и будущее поколение;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повышение уровня жизни населения;</a:t>
            </a:r>
          </a:p>
          <a:p>
            <a:pPr>
              <a:buFont typeface="Arial" pitchFamily="34" charset="0"/>
              <a:buChar char="•"/>
            </a:pPr>
            <a:r>
              <a:rPr lang="ru-RU" sz="2400" dirty="0" smtClean="0"/>
              <a:t> повышение стрессоустойчивости</a:t>
            </a:r>
            <a:r>
              <a:rPr lang="ru-RU" sz="2000" dirty="0" smtClean="0"/>
              <a:t>.</a:t>
            </a:r>
          </a:p>
          <a:p>
            <a:pPr>
              <a:buFont typeface="Arial" pitchFamily="34" charset="0"/>
              <a:buChar char="•"/>
            </a:pPr>
            <a:r>
              <a:rPr lang="ru-RU" sz="2800" b="1" dirty="0" smtClean="0"/>
              <a:t>Готовность участвовать в профилактических мероприятиях высказали половина опрошенных студентов.</a:t>
            </a:r>
          </a:p>
          <a:p>
            <a:r>
              <a:rPr lang="ru-RU" sz="2100" dirty="0" smtClean="0"/>
              <a:t>  </a:t>
            </a:r>
          </a:p>
          <a:p>
            <a:pPr>
              <a:buFont typeface="Arial" pitchFamily="34" charset="0"/>
              <a:buChar char="•"/>
            </a:pPr>
            <a:endParaRPr lang="ru-RU" dirty="0" smtClean="0"/>
          </a:p>
          <a:p>
            <a:endParaRPr lang="ru-RU" dirty="0"/>
          </a:p>
        </p:txBody>
      </p:sp>
      <p:graphicFrame>
        <p:nvGraphicFramePr>
          <p:cNvPr id="10" name="Содержимое 9"/>
          <p:cNvGraphicFramePr>
            <a:graphicFrameLocks noGrp="1"/>
          </p:cNvGraphicFramePr>
          <p:nvPr>
            <p:ph sz="half" idx="1"/>
          </p:nvPr>
        </p:nvGraphicFramePr>
        <p:xfrm>
          <a:off x="4743450" y="1857364"/>
          <a:ext cx="4400550" cy="41259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Актуальность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929718" cy="5357850"/>
          </a:xfrm>
        </p:spPr>
        <p:txBody>
          <a:bodyPr>
            <a:normAutofit lnSpcReduction="10000"/>
          </a:bodyPr>
          <a:lstStyle/>
          <a:p>
            <a:r>
              <a:rPr lang="ru-RU" b="1" dirty="0" smtClean="0"/>
              <a:t>Снижение уровня психического и физического здоровья молодого поколения происходит на уровне среднего образовательного звена, продолжая усугубляться в условиях вузовского образования. </a:t>
            </a:r>
          </a:p>
          <a:p>
            <a:r>
              <a:rPr lang="ru-RU" b="1" dirty="0" smtClean="0"/>
              <a:t>Современная студенческая субкультура характеризуется преимущественным преобладанием образовательного процесса над организацией </a:t>
            </a:r>
            <a:r>
              <a:rPr lang="ru-RU" b="1" dirty="0" err="1" smtClean="0"/>
              <a:t>досуговой</a:t>
            </a:r>
            <a:r>
              <a:rPr lang="ru-RU" b="1" dirty="0" smtClean="0"/>
              <a:t> деятельности в условиях свободы личностного выбора, относительной безнаказанности. Данные условия создают предпосылки развития различных форм </a:t>
            </a:r>
            <a:r>
              <a:rPr lang="ru-RU" b="1" dirty="0" err="1" smtClean="0"/>
              <a:t>аддиктивного</a:t>
            </a:r>
            <a:r>
              <a:rPr lang="ru-RU" b="1" dirty="0" smtClean="0"/>
              <a:t> поведения, в том числе курения.  </a:t>
            </a:r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428596" y="1643050"/>
            <a:ext cx="8229600" cy="4709160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25% респондентов являются </a:t>
            </a:r>
            <a:r>
              <a:rPr lang="ru-RU" dirty="0" err="1" smtClean="0"/>
              <a:t>курильшиками</a:t>
            </a:r>
            <a:r>
              <a:rPr lang="ru-RU" dirty="0" smtClean="0"/>
              <a:t>, что позволяет сделать вывод о необходимости оптимизации воспитательно-просветительской и кураторской работы с группами риска.</a:t>
            </a:r>
          </a:p>
          <a:p>
            <a:r>
              <a:rPr lang="ru-RU" dirty="0" smtClean="0"/>
              <a:t>Большинство студентов начинают курить еще до поступления в вуз.</a:t>
            </a:r>
          </a:p>
          <a:p>
            <a:r>
              <a:rPr lang="ru-RU" dirty="0" smtClean="0"/>
              <a:t>Основной причиной начала курения респонденты называли любопытство. По-видимому это связано с началом приобщения к табаку в подростковом или детским возрасте в целом по выборке.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35785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Почти все респонденты понимают вредное влияние табака на здоровье, но недостаточно информированы о роли пассивного курения, а также о включении никотина в биохимические процессы организма курильщика., что следует учитывать в профилактической работе.</a:t>
            </a:r>
          </a:p>
          <a:p>
            <a:r>
              <a:rPr lang="ru-RU" dirty="0" smtClean="0"/>
              <a:t>В воспитательной работе следует акцентировать внимание на выработке негативного общественного отношения к курящему.</a:t>
            </a:r>
          </a:p>
          <a:p>
            <a:r>
              <a:rPr lang="ru-RU" dirty="0" smtClean="0"/>
              <a:t>Выявлена  низкая информированность респондентов о способах прерывания никотиновой зависимости.</a:t>
            </a:r>
          </a:p>
          <a:p>
            <a:r>
              <a:rPr lang="ru-RU" dirty="0" smtClean="0"/>
              <a:t>Большая часть студентов признает необходимость профилактической и воспитательной работы в вузе, готовность к участию в которой высказала половина опрошенных, что дает предпосылки для развития волонтерского движения в университете.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Цель исследования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85720" y="1600200"/>
            <a:ext cx="4210080" cy="4525963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изучение </a:t>
            </a:r>
            <a:r>
              <a:rPr lang="ru-RU" sz="2800" b="1" dirty="0" smtClean="0"/>
              <a:t>распространенности, </a:t>
            </a:r>
          </a:p>
          <a:p>
            <a:pPr>
              <a:buNone/>
            </a:pPr>
            <a:r>
              <a:rPr lang="ru-RU" sz="2800" b="1" dirty="0" smtClean="0"/>
              <a:t>     причин </a:t>
            </a:r>
            <a:r>
              <a:rPr lang="ru-RU" sz="2800" b="1" dirty="0" smtClean="0"/>
              <a:t>и </a:t>
            </a:r>
            <a:endParaRPr lang="ru-RU" sz="2800" b="1" dirty="0" smtClean="0"/>
          </a:p>
          <a:p>
            <a:pPr>
              <a:buNone/>
            </a:pPr>
            <a:r>
              <a:rPr lang="ru-RU" sz="2800" b="1" dirty="0" smtClean="0"/>
              <a:t>     особенностей </a:t>
            </a:r>
            <a:r>
              <a:rPr lang="ru-RU" sz="2800" b="1" dirty="0" err="1" smtClean="0"/>
              <a:t>табакокурения</a:t>
            </a:r>
            <a:r>
              <a:rPr lang="ru-RU" sz="2800" b="1" dirty="0" smtClean="0"/>
              <a:t> в студенческой </a:t>
            </a:r>
            <a:r>
              <a:rPr lang="ru-RU" sz="2800" b="1" dirty="0" smtClean="0"/>
              <a:t>среде для оптимизации профилактической работы в вузе</a:t>
            </a:r>
            <a:endParaRPr lang="ru-RU" sz="2800" b="1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Рисунок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1" y="1643050"/>
            <a:ext cx="4143404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28596" y="1357298"/>
            <a:ext cx="4038600" cy="5143536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ru-RU" dirty="0" smtClean="0"/>
              <a:t>Изучить распространенность курения среди студентов;</a:t>
            </a:r>
          </a:p>
          <a:p>
            <a:pPr lvl="0"/>
            <a:endParaRPr lang="ru-RU" dirty="0" smtClean="0"/>
          </a:p>
          <a:p>
            <a:pPr lvl="0"/>
            <a:r>
              <a:rPr lang="ru-RU" dirty="0" smtClean="0"/>
              <a:t>выявить основные причины курения студенческой молодежи;</a:t>
            </a:r>
          </a:p>
          <a:p>
            <a:pPr lvl="0"/>
            <a:r>
              <a:rPr lang="ru-RU" dirty="0" smtClean="0"/>
              <a:t>выяснить отношение студентов к </a:t>
            </a:r>
            <a:r>
              <a:rPr lang="ru-RU" dirty="0" err="1" smtClean="0"/>
              <a:t>табакокурению</a:t>
            </a:r>
            <a:r>
              <a:rPr lang="ru-RU" dirty="0" smtClean="0"/>
              <a:t>;</a:t>
            </a:r>
          </a:p>
          <a:p>
            <a:pPr lvl="0"/>
            <a:r>
              <a:rPr lang="ru-RU" dirty="0" smtClean="0"/>
              <a:t>разработать рекомендации по </a:t>
            </a:r>
            <a:r>
              <a:rPr lang="ru-RU" dirty="0" smtClean="0"/>
              <a:t>оптимизации профилактики </a:t>
            </a:r>
            <a:r>
              <a:rPr lang="ru-RU" dirty="0" smtClean="0"/>
              <a:t>курения в студенческой среде.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/>
          </a:p>
        </p:txBody>
      </p:sp>
      <p:pic>
        <p:nvPicPr>
          <p:cNvPr id="1026" name="Picture 2" descr="C:\Users\User\Desktop\DSC0119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1714488"/>
            <a:ext cx="4714876" cy="45005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Материалы и методы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2844" y="1357298"/>
            <a:ext cx="4352956" cy="521497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В 2010 году проведено пилотажное социологическое исследование, объектом которого избраны студенты , обучающиеся на разных курсах и факультетах </a:t>
            </a:r>
            <a:r>
              <a:rPr lang="ru-RU" dirty="0" err="1" smtClean="0"/>
              <a:t>ИвГУ</a:t>
            </a:r>
            <a:r>
              <a:rPr lang="ru-RU" dirty="0" smtClean="0"/>
              <a:t>  в возрасте 17-25 лет.</a:t>
            </a:r>
          </a:p>
          <a:p>
            <a:r>
              <a:rPr lang="ru-RU" dirty="0" smtClean="0"/>
              <a:t> Выборочную совокупность составили 250человек    (74 % - женщины, 26 % - мужчины).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ru-RU"/>
          </a:p>
        </p:txBody>
      </p:sp>
      <p:pic>
        <p:nvPicPr>
          <p:cNvPr id="2050" name="Picture 2" descr="C:\Users\User\Desktop\DSC0118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714488"/>
            <a:ext cx="4572000" cy="44164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Материалы и методы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643998" cy="5429288"/>
          </a:xfrm>
        </p:spPr>
        <p:txBody>
          <a:bodyPr>
            <a:normAutofit fontScale="92500"/>
          </a:bodyPr>
          <a:lstStyle/>
          <a:p>
            <a:endParaRPr lang="ru-RU" dirty="0" smtClean="0"/>
          </a:p>
          <a:p>
            <a:r>
              <a:rPr lang="ru-RU" dirty="0" smtClean="0"/>
              <a:t>Разработанная </a:t>
            </a:r>
            <a:r>
              <a:rPr lang="ru-RU" i="1" dirty="0" smtClean="0"/>
              <a:t>анкета </a:t>
            </a:r>
            <a:r>
              <a:rPr lang="ru-RU" dirty="0" smtClean="0"/>
              <a:t>состоит из 24 вопросов, объединенных в 4 блока:</a:t>
            </a:r>
          </a:p>
          <a:p>
            <a:pPr>
              <a:buNone/>
            </a:pPr>
            <a:r>
              <a:rPr lang="ru-RU" dirty="0" smtClean="0"/>
              <a:t> 1. Паспортная часть.</a:t>
            </a:r>
          </a:p>
          <a:p>
            <a:pPr>
              <a:buNone/>
            </a:pPr>
            <a:r>
              <a:rPr lang="ru-RU" dirty="0" smtClean="0"/>
              <a:t> 2. Распространенность и особенности курения среди студентов.</a:t>
            </a:r>
          </a:p>
          <a:p>
            <a:pPr>
              <a:buNone/>
            </a:pPr>
            <a:r>
              <a:rPr lang="ru-RU" dirty="0" smtClean="0"/>
              <a:t> 3.Отношение студентов к курению и его последствиям.</a:t>
            </a:r>
          </a:p>
          <a:p>
            <a:pPr>
              <a:buNone/>
            </a:pPr>
            <a:r>
              <a:rPr lang="ru-RU" dirty="0" smtClean="0"/>
              <a:t> 4. Профилактика </a:t>
            </a:r>
            <a:r>
              <a:rPr lang="ru-RU" dirty="0" err="1" smtClean="0"/>
              <a:t>табакокурения</a:t>
            </a:r>
            <a:r>
              <a:rPr lang="ru-RU" dirty="0" smtClean="0"/>
              <a:t> в студенческой среде.</a:t>
            </a:r>
          </a:p>
          <a:p>
            <a:r>
              <a:rPr lang="ru-RU" dirty="0" smtClean="0"/>
              <a:t>Обработка первичных данных произведена с помощью компьютерной программы </a:t>
            </a:r>
            <a:r>
              <a:rPr lang="en-US" dirty="0" smtClean="0"/>
              <a:t>SSTAT </a:t>
            </a:r>
            <a:r>
              <a:rPr lang="ru-RU" dirty="0" smtClean="0"/>
              <a:t>с использованием статистических методов (группировки, средних величин).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 Структура респондентов  в зависимости от пола и возраста </a:t>
            </a:r>
            <a:r>
              <a:rPr lang="ru-RU" i="1" dirty="0" smtClean="0"/>
              <a:t>, в % (</a:t>
            </a:r>
            <a:r>
              <a:rPr lang="en-US" i="1" dirty="0" smtClean="0"/>
              <a:t>N</a:t>
            </a:r>
            <a:r>
              <a:rPr lang="ru-RU" i="1" dirty="0" smtClean="0"/>
              <a:t>=250 ч.)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Структура респондентов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 приближенно равном процентном соотношении (9-11%) представлены студенты всех девяти факультетов </a:t>
            </a:r>
            <a:r>
              <a:rPr lang="ru-RU" dirty="0" err="1" smtClean="0"/>
              <a:t>ИвГУ</a:t>
            </a:r>
            <a:r>
              <a:rPr lang="ru-RU" dirty="0" smtClean="0"/>
              <a:t> в данных возрастных группах.</a:t>
            </a:r>
          </a:p>
          <a:p>
            <a:r>
              <a:rPr lang="ru-RU" dirty="0" smtClean="0"/>
              <a:t>90% респондентов не состоят в браке и не имеют детей.</a:t>
            </a:r>
          </a:p>
          <a:p>
            <a:r>
              <a:rPr lang="ru-RU" dirty="0" smtClean="0"/>
              <a:t>93% опрошенных проживают в общежитии.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Социальный портрет респондента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86238" cy="4525963"/>
          </a:xfrm>
        </p:spPr>
        <p:txBody>
          <a:bodyPr>
            <a:normAutofit/>
          </a:bodyPr>
          <a:lstStyle/>
          <a:p>
            <a:r>
              <a:rPr lang="ru-RU" dirty="0" smtClean="0"/>
              <a:t>на основании анализа социально-демографических показателей составлен социальный портрет студента: это девушка в возрасте  20 – 22 лет, незамужняя, без детей, проживающая в общежитии университета. 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pic>
        <p:nvPicPr>
          <p:cNvPr id="3074" name="Picture 2" descr="C:\Users\User\Desktop\0001-004-Kurenie-dan-mode-privychka-bolez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29190" y="1500174"/>
            <a:ext cx="3857651" cy="5143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РОБЛЕМА ТАБАКОКУРЕНИЯ В СТУДЕНЧЕСКОЙ СРЕДЕ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ПРОБЛЕМА ТАБАКОКУРЕНИЯ В СТУДЕНЧЕСКОЙ СРЕДЕ</Template>
  <TotalTime>1381</TotalTime>
  <Words>791</Words>
  <Application>Microsoft Office PowerPoint</Application>
  <PresentationFormat>Экран (4:3)</PresentationFormat>
  <Paragraphs>78</Paragraphs>
  <Slides>22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ПРОБЛЕМА ТАБАКОКУРЕНИЯ В СТУДЕНЧЕСКОЙ СРЕДЕ</vt:lpstr>
      <vt:lpstr>ПРОБЛЕМА ТАБАКОКУРЕНИЯ В СТУДЕНЧЕСКОЙ СРЕДЕ</vt:lpstr>
      <vt:lpstr>Актуальность исследования</vt:lpstr>
      <vt:lpstr>Цель исследования </vt:lpstr>
      <vt:lpstr>Задачи исследования</vt:lpstr>
      <vt:lpstr>Материалы и методы</vt:lpstr>
      <vt:lpstr>Материалы и методы</vt:lpstr>
      <vt:lpstr> Структура респондентов  в зависимости от пола и возраста , в % (N=250 ч.)</vt:lpstr>
      <vt:lpstr>Структура респондентов</vt:lpstr>
      <vt:lpstr>Социальный портрет респондента</vt:lpstr>
      <vt:lpstr>Результаты анкетирования</vt:lpstr>
      <vt:lpstr>Распределение респондентов  в зависимости от наличия у них опыта курения, в % (N=250 ч.) </vt:lpstr>
      <vt:lpstr>Распределение респондентов  по возрасту начала курения в зависимости от пола, в % (N=147 ч.)</vt:lpstr>
      <vt:lpstr>Основные причины табакокурения  опрошенных, в % (N=147 ч.) </vt:lpstr>
      <vt:lpstr>Отношение студентов к курению окружающих в зависимости от их пола, в % (N=250ч.)</vt:lpstr>
      <vt:lpstr>Отношение респондентов к пассивному курению</vt:lpstr>
      <vt:lpstr>Оценка респондентами влияния курения на здоровье человека , в % (N=250 ч.)   </vt:lpstr>
      <vt:lpstr>Распределение респондентов в зависимости от предпочитаемых способов отказа от курения, в % (N=250 ч.) </vt:lpstr>
      <vt:lpstr>Необходимость и виды помощи при отказе от курения</vt:lpstr>
      <vt:lpstr>Мнение студентов о необходимости проведения в ИвГУ  профилактических мероприятий, в % (N=250 ч.) </vt:lpstr>
      <vt:lpstr>Выводы</vt:lpstr>
      <vt:lpstr>Выводы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ПРОБЛЕМА ТАБАКОКУРЕНИЯ В СТУДЕНЧЕСКОЙ СРЕДЕ</dc:title>
  <dc:creator>User</dc:creator>
  <cp:lastModifiedBy>User</cp:lastModifiedBy>
  <cp:revision>107</cp:revision>
  <dcterms:created xsi:type="dcterms:W3CDTF">2011-05-07T06:44:31Z</dcterms:created>
  <dcterms:modified xsi:type="dcterms:W3CDTF">2011-05-08T13:12:18Z</dcterms:modified>
</cp:coreProperties>
</file>