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1" r:id="rId3"/>
    <p:sldId id="262" r:id="rId4"/>
    <p:sldId id="267" r:id="rId5"/>
    <p:sldId id="271" r:id="rId6"/>
    <p:sldId id="258" r:id="rId7"/>
    <p:sldId id="259" r:id="rId8"/>
    <p:sldId id="266" r:id="rId9"/>
    <p:sldId id="305" r:id="rId10"/>
    <p:sldId id="311" r:id="rId11"/>
    <p:sldId id="314" r:id="rId12"/>
    <p:sldId id="315" r:id="rId13"/>
    <p:sldId id="269" r:id="rId14"/>
    <p:sldId id="277" r:id="rId15"/>
    <p:sldId id="310" r:id="rId16"/>
    <p:sldId id="278" r:id="rId17"/>
    <p:sldId id="337" r:id="rId18"/>
    <p:sldId id="279" r:id="rId19"/>
    <p:sldId id="319" r:id="rId20"/>
    <p:sldId id="318" r:id="rId21"/>
    <p:sldId id="280" r:id="rId22"/>
    <p:sldId id="346" r:id="rId23"/>
    <p:sldId id="283" r:id="rId24"/>
    <p:sldId id="282" r:id="rId25"/>
    <p:sldId id="317" r:id="rId26"/>
    <p:sldId id="324" r:id="rId27"/>
    <p:sldId id="284" r:id="rId28"/>
    <p:sldId id="349" r:id="rId29"/>
    <p:sldId id="350" r:id="rId30"/>
    <p:sldId id="323" r:id="rId31"/>
    <p:sldId id="339" r:id="rId32"/>
    <p:sldId id="340" r:id="rId33"/>
    <p:sldId id="330" r:id="rId34"/>
    <p:sldId id="333" r:id="rId35"/>
    <p:sldId id="331" r:id="rId36"/>
    <p:sldId id="285" r:id="rId37"/>
    <p:sldId id="338" r:id="rId38"/>
    <p:sldId id="286" r:id="rId39"/>
    <p:sldId id="335" r:id="rId40"/>
    <p:sldId id="287" r:id="rId41"/>
    <p:sldId id="334" r:id="rId42"/>
    <p:sldId id="320" r:id="rId43"/>
    <p:sldId id="336" r:id="rId44"/>
    <p:sldId id="300" r:id="rId45"/>
    <p:sldId id="301" r:id="rId46"/>
    <p:sldId id="302" r:id="rId47"/>
    <p:sldId id="303" r:id="rId48"/>
    <p:sldId id="321" r:id="rId49"/>
    <p:sldId id="326" r:id="rId50"/>
    <p:sldId id="327" r:id="rId51"/>
    <p:sldId id="328" r:id="rId52"/>
    <p:sldId id="329" r:id="rId53"/>
    <p:sldId id="341" r:id="rId54"/>
    <p:sldId id="289" r:id="rId55"/>
    <p:sldId id="292" r:id="rId56"/>
    <p:sldId id="290" r:id="rId57"/>
    <p:sldId id="294" r:id="rId58"/>
    <p:sldId id="306" r:id="rId59"/>
    <p:sldId id="325" r:id="rId60"/>
    <p:sldId id="351" r:id="rId61"/>
    <p:sldId id="342" r:id="rId62"/>
    <p:sldId id="347" r:id="rId63"/>
    <p:sldId id="348" r:id="rId64"/>
    <p:sldId id="343" r:id="rId65"/>
    <p:sldId id="352" r:id="rId66"/>
    <p:sldId id="353" r:id="rId67"/>
    <p:sldId id="312" r:id="rId68"/>
    <p:sldId id="316" r:id="rId69"/>
    <p:sldId id="313" r:id="rId70"/>
    <p:sldId id="322" r:id="rId71"/>
    <p:sldId id="304" r:id="rId72"/>
    <p:sldId id="345" r:id="rId73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94762" autoAdjust="0"/>
  </p:normalViewPr>
  <p:slideViewPr>
    <p:cSldViewPr>
      <p:cViewPr varScale="1">
        <p:scale>
          <a:sx n="102" d="100"/>
          <a:sy n="102" d="100"/>
        </p:scale>
        <p:origin x="-10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C2F190-BB89-4F3E-9B03-4523EF55105A}" type="datetimeFigureOut">
              <a:rPr lang="ru-RU"/>
              <a:pPr>
                <a:defRPr/>
              </a:pPr>
              <a:t>17.05.2017</a:t>
            </a:fld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274084A-BF73-4E49-8C64-7A8C0BC46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EC8405B-595F-4DEB-90DA-2E84EC7587CD}" type="datetimeFigureOut">
              <a:rPr lang="ru-RU"/>
              <a:pPr>
                <a:defRPr/>
              </a:pPr>
              <a:t>17.05.2017</a:t>
            </a:fld>
            <a:endParaRPr lang="ru-RU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B98BE1A-7549-464B-8C94-6583C67B3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3F950-0BEC-4E18-A9D0-D575F37F8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DEF91-A95A-4448-BA12-0613312EA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A1E35-16B0-4BD0-A0B5-3B3C0FBD1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1436C-E64B-4613-8237-10029A297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8A67B-7D64-49CE-A508-8629C306D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D9B94-057E-409C-98D1-30DAA7F7A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C13F5-6A17-4D95-96DA-911F348B5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529B4-3BF0-4320-8F83-30D919253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B6DCB-2E2F-4BA7-A8E7-B0346A454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63155-6584-474B-B779-6A3792306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F0C7-4227-4560-B48E-6DAF8FBFD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916-0193-4154-A564-2367DE36A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0715E-77BD-402D-9187-8657BB918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F3F05-3BF1-4ECC-B14B-02342641D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596F5F-1286-4DF2-B9B8-FC525F631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8662" y="1285860"/>
            <a:ext cx="7715250" cy="13493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Оптимизация межнациональных отношений в студенческой среде Ивановского региона:</a:t>
            </a:r>
            <a:b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роль Совета ректоров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62" y="4071942"/>
            <a:ext cx="7561263" cy="1914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i="1" dirty="0" smtClean="0"/>
              <a:t>Н.В. Усольцева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ru-RU" sz="2000" i="1" dirty="0" smtClean="0"/>
              <a:t>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ru-RU" sz="2000" i="1" dirty="0" smtClean="0"/>
              <a:t>Председатель Комиссии по международным связям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i="1" dirty="0" smtClean="0"/>
              <a:t>Совета ректоров вузов Ивановской области,</a:t>
            </a:r>
            <a:endParaRPr lang="en-US" sz="20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2000" i="1" dirty="0" smtClean="0"/>
              <a:t>Советник по международным связям ИвГУ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3F950-0BEC-4E18-A9D0-D575F37F8AC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378619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Доклад на Заседании Совета ректоров 12 мая 2017 года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277813"/>
            <a:ext cx="8572528" cy="1143000"/>
          </a:xfrm>
        </p:spPr>
        <p:txBody>
          <a:bodyPr/>
          <a:lstStyle/>
          <a:p>
            <a:pPr indent="179388" algn="ctr" eaLnBrk="1" hangingPunct="1"/>
            <a:r>
              <a:rPr lang="ru-RU" sz="2000" b="1" i="1" dirty="0" smtClean="0">
                <a:solidFill>
                  <a:srgbClr val="C00000"/>
                </a:solidFill>
              </a:rPr>
              <a:t>Открытие Ивановского филиала АИС состоялось 17 ноября 2000 г. Инициатором открытия выступил президент АИС в России </a:t>
            </a:r>
            <a:r>
              <a:rPr lang="ru-RU" sz="2000" b="1" i="1" u="sng" dirty="0" err="1" smtClean="0">
                <a:solidFill>
                  <a:srgbClr val="C00000"/>
                </a:solidFill>
              </a:rPr>
              <a:t>Анисет</a:t>
            </a:r>
            <a:r>
              <a:rPr lang="ru-RU" sz="2000" b="1" i="1" u="sng" dirty="0" smtClean="0">
                <a:solidFill>
                  <a:srgbClr val="C00000"/>
                </a:solidFill>
              </a:rPr>
              <a:t> </a:t>
            </a:r>
            <a:r>
              <a:rPr lang="ru-RU" sz="2000" b="1" i="1" u="sng" dirty="0" err="1" smtClean="0">
                <a:solidFill>
                  <a:srgbClr val="C00000"/>
                </a:solidFill>
              </a:rPr>
              <a:t>Габриэль</a:t>
            </a:r>
            <a:r>
              <a:rPr lang="ru-RU" sz="2000" b="1" i="1" u="sng" dirty="0" smtClean="0">
                <a:solidFill>
                  <a:srgbClr val="C00000"/>
                </a:solidFill>
              </a:rPr>
              <a:t> </a:t>
            </a:r>
            <a:r>
              <a:rPr lang="ru-RU" sz="2000" b="1" i="1" u="sng" dirty="0" err="1" smtClean="0">
                <a:solidFill>
                  <a:srgbClr val="C00000"/>
                </a:solidFill>
              </a:rPr>
              <a:t>Кочофа</a:t>
            </a:r>
            <a:r>
              <a:rPr lang="ru-RU" sz="2000" b="1" i="1" u="sng" dirty="0" smtClean="0">
                <a:solidFill>
                  <a:srgbClr val="C00000"/>
                </a:solidFill>
              </a:rPr>
              <a:t> (в настоящее время посол республики Бенин )</a:t>
            </a:r>
            <a:r>
              <a:rPr lang="ru-RU" sz="2000" b="1" u="sng" dirty="0" smtClean="0"/>
              <a:t>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i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габриэ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717185"/>
            <a:ext cx="7572396" cy="421214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1436C-E64B-4613-8237-10029A29775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511300"/>
          </a:xfrm>
        </p:spPr>
        <p:txBody>
          <a:bodyPr/>
          <a:lstStyle/>
          <a:p>
            <a:pPr indent="179388" algn="ctr" eaLnBrk="1" hangingPunct="1"/>
            <a:r>
              <a:rPr lang="ru-RU" sz="2000" b="1" i="1" dirty="0" smtClean="0">
                <a:solidFill>
                  <a:schemeClr val="bg2"/>
                </a:solidFill>
              </a:rPr>
              <a:t>Комиссия, совместно с АИС, разработала комплекс мероприятий, направленных на интеграцию иностранных студентов в новую культурную среду, на знакомство русских студентов с культурой стран студентов-иностранцев и оптимизацию межнациональных отношений.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1571612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+mj-lt"/>
              </a:rPr>
              <a:t>Система мероприятий, направленных на оптимизацию межнациональных отношений в студенческой среде:</a:t>
            </a:r>
            <a:endParaRPr lang="ru-RU" sz="24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928934"/>
            <a:ext cx="80724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Международный день студентов в рамках области (с 2001 г. ежегодно);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Международная научно-практическая конференция «Мир без границ» (с 2001 г. ежегодно, в рамках Фестиваля молодых учёных Ивановской области);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Международная межвузовская конференция «Энергия содружества» (с 2015 г.);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1436C-E64B-4613-8237-10029A29775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142852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+mj-lt"/>
              </a:rPr>
              <a:t>Система мероприятий, направленных на оптимизацию межнациональных отношений в студенческой среде:</a:t>
            </a:r>
            <a:endParaRPr lang="ru-RU" sz="24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791853"/>
            <a:ext cx="81439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Празднование Дня Африки (ежегодно);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Участие интернациональными командами в общегородских и региональных мероприятиях и конкурсах (День города; спортивные мероприятия: соревнования по футболу, волейболу, баскетболу; конкурс чтецов, «Рыцарский турнир»; «Танцы звёзд»);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Встречи Нового года, в том числе по Восточному календарю;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Мобильный клуб интернациональной дружбы;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Уроки мира и дружбы в школах г. Иваново;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Участие в конференциях и конкурсах за пределами Ивановской области.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1436C-E64B-4613-8237-10029A29775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User\Downloads\IMG_9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857760"/>
            <a:ext cx="280184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569325" cy="41640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4000" dirty="0" smtClean="0">
                <a:latin typeface="Times New Roman" pitchFamily="18" charset="0"/>
              </a:rPr>
              <a:t>Празднование Международного дня студентов</a:t>
            </a:r>
          </a:p>
          <a:p>
            <a:pPr eaLnBrk="1" hangingPunct="1"/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71612"/>
            <a:ext cx="4284662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8766175" y="64912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13</a:t>
            </a:r>
          </a:p>
        </p:txBody>
      </p:sp>
      <p:pic>
        <p:nvPicPr>
          <p:cNvPr id="8" name="Picture 11" descr="DSC03344"/>
          <p:cNvPicPr>
            <a:picLocks noChangeAspect="1" noChangeArrowheads="1"/>
          </p:cNvPicPr>
          <p:nvPr/>
        </p:nvPicPr>
        <p:blipFill>
          <a:blip r:embed="rId5" cstate="print"/>
          <a:srcRect b="12776"/>
          <a:stretch>
            <a:fillRect/>
          </a:stretch>
        </p:blipFill>
        <p:spPr bwMode="auto">
          <a:xfrm>
            <a:off x="6072198" y="4857760"/>
            <a:ext cx="307180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SC03314"/>
          <p:cNvPicPr>
            <a:picLocks noChangeAspect="1" noChangeArrowheads="1"/>
          </p:cNvPicPr>
          <p:nvPr/>
        </p:nvPicPr>
        <p:blipFill>
          <a:blip r:embed="rId6" cstate="print"/>
          <a:srcRect l="10556" t="15433" r="8690"/>
          <a:stretch>
            <a:fillRect/>
          </a:stretch>
        </p:blipFill>
        <p:spPr bwMode="auto">
          <a:xfrm>
            <a:off x="0" y="4857760"/>
            <a:ext cx="254709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C:\Users\User\Downloads\Filorus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861199"/>
            <a:ext cx="2844799" cy="199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71437" y="62372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14</a:t>
            </a:r>
          </a:p>
        </p:txBody>
      </p:sp>
      <p:sp>
        <p:nvSpPr>
          <p:cNvPr id="1638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6389" name="Picture 8" descr="D:\Рабочий компьютер\международный день студента 2016\фото\МДС на сайт\DSC_13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643314"/>
            <a:ext cx="4357718" cy="298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D:\Рабочий компьютер\международный день студента 2016\фото\МДС на сайт\DSC06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3652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D:\Рабочий компьютер\международный день студента 2016\фото\МДС на сайт\DSC_13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643314"/>
            <a:ext cx="4357686" cy="298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 descr="D:\Рабочий компьютер\международный день студента 2016\фото\DSC064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7408" y="285728"/>
            <a:ext cx="43652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7412" name="Picture 2" descr="D:\Рабочий компьютер\международный день студента 2016\фото\МДС фото\DSC_1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4302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D:\Рабочий компьютер\международный день студента 2016\фото\DSC06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5"/>
            <a:ext cx="4191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 descr="D:\Рабочий компьютер\международный день студента 2016\фото\МДС на сайт\DSC_14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143250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 descr="D:\Рабочий компьютер\международный день студента 2016\фото\МДС на сайт\DSC_13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143250"/>
            <a:ext cx="4214812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s://www.isuct.ru/e-publ/portal/sites/ru.e-publ.portal/files/styles/news_thumbnail/public/news/2015/11/d18/uid9/dsc06532.jpg?itok=T7xGNRz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2428868"/>
            <a:ext cx="2286000" cy="171450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69850"/>
          </a:xfrm>
        </p:spPr>
        <p:txBody>
          <a:bodyPr/>
          <a:lstStyle/>
          <a:p>
            <a:r>
              <a:rPr lang="ru-RU" sz="3800" smtClean="0"/>
              <a:t> 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8459788" y="6237288"/>
            <a:ext cx="684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15</a:t>
            </a:r>
          </a:p>
        </p:txBody>
      </p:sp>
      <p:sp>
        <p:nvSpPr>
          <p:cNvPr id="18436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8437" name="Picture 5" descr="D:\Рабочий компьютер\международный день студента 2016\фото\МДС на сайт\DSC06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3357562"/>
            <a:ext cx="44291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D:\Рабочий компьютер\международный день студента 2016\фото\МДС на сайт\DSC063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D:\Рабочий компьютер\международный день студента 2016\фото\МДС на сайт\DSC063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2"/>
            <a:ext cx="444341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SC030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483" y="214290"/>
            <a:ext cx="4844707" cy="3000396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www.isuct.ru/e-publ/portal/sites/ru.e-publ.portal/files/styles/news_thumbnail/public/news/2016/11/d23/uid9/dsc08314_0.jpg?itok=DrjULH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4857760"/>
            <a:ext cx="2286000" cy="1714500"/>
          </a:xfrm>
          <a:prstGeom prst="rect">
            <a:avLst/>
          </a:prstGeom>
          <a:noFill/>
        </p:spPr>
      </p:pic>
      <p:pic>
        <p:nvPicPr>
          <p:cNvPr id="76804" name="Picture 4" descr="https://www.isuct.ru/e-publ/portal/sites/ru.e-publ.portal/files/styles/news_thumbnail/public/news/2016/11/d23/uid9/dsc08345_0.jpg?itok=WtZBIDf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714356"/>
            <a:ext cx="2286000" cy="1714500"/>
          </a:xfrm>
          <a:prstGeom prst="rect">
            <a:avLst/>
          </a:prstGeom>
          <a:noFill/>
        </p:spPr>
      </p:pic>
      <p:pic>
        <p:nvPicPr>
          <p:cNvPr id="76806" name="Picture 6" descr="https://www.isuct.ru/e-publ/portal/sites/ru.e-publ.portal/files/styles/news_thumbnail/public/news/2016/11/d23/uid9/dsc08383_0.jpg?itok=F25r_JG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714356"/>
            <a:ext cx="2286000" cy="1714500"/>
          </a:xfrm>
          <a:prstGeom prst="rect">
            <a:avLst/>
          </a:prstGeom>
          <a:noFill/>
        </p:spPr>
      </p:pic>
      <p:pic>
        <p:nvPicPr>
          <p:cNvPr id="76808" name="Picture 8" descr="https://www.isuct.ru/e-publ/portal/sites/ru.e-publ.portal/files/styles/news_thumbnail/public/news/2016/11/d23/uid9/dsc08401_0.jpg?itok=jpUn9Wo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2286000" cy="1714500"/>
          </a:xfrm>
          <a:prstGeom prst="rect">
            <a:avLst/>
          </a:prstGeom>
          <a:noFill/>
        </p:spPr>
      </p:pic>
      <p:pic>
        <p:nvPicPr>
          <p:cNvPr id="76810" name="Picture 10" descr="https://www.isuct.ru/e-publ/portal/sites/ru.e-publ.portal/files/styles/news_thumbnail/public/news/2016/11/d23/uid9/dsc08405_0.jpg?itok=VF_nalh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714356"/>
            <a:ext cx="1285875" cy="1714500"/>
          </a:xfrm>
          <a:prstGeom prst="rect">
            <a:avLst/>
          </a:prstGeom>
          <a:noFill/>
        </p:spPr>
      </p:pic>
      <p:pic>
        <p:nvPicPr>
          <p:cNvPr id="76812" name="Picture 12" descr="https://www.isuct.ru/e-publ/portal/sites/ru.e-publ.portal/files/styles/news_thumbnail/public/news/2016/11/d23/uid9/dsc08438_0.jpg?itok=bAJ01vX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2571744"/>
            <a:ext cx="2286000" cy="1714500"/>
          </a:xfrm>
          <a:prstGeom prst="rect">
            <a:avLst/>
          </a:prstGeom>
          <a:noFill/>
        </p:spPr>
      </p:pic>
      <p:pic>
        <p:nvPicPr>
          <p:cNvPr id="76814" name="Picture 14" descr="https://www.isuct.ru/e-publ/portal/sites/ru.e-publ.portal/files/styles/news_thumbnail/public/news/2016/11/d23/uid9/dsc08472_0.jpg?itok=0CifL8s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4857760"/>
            <a:ext cx="2286000" cy="1714500"/>
          </a:xfrm>
          <a:prstGeom prst="rect">
            <a:avLst/>
          </a:prstGeom>
          <a:noFill/>
        </p:spPr>
      </p:pic>
      <p:pic>
        <p:nvPicPr>
          <p:cNvPr id="76816" name="Picture 16" descr="https://www.isuct.ru/e-publ/portal/sites/ru.e-publ.portal/files/styles/news_thumbnail/public/news/2016/11/d23/uid9/dsc08397_0.jpg?itok=sL4taJX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0958" y="4786322"/>
            <a:ext cx="1285875" cy="1714500"/>
          </a:xfrm>
          <a:prstGeom prst="rect">
            <a:avLst/>
          </a:prstGeom>
          <a:noFill/>
        </p:spPr>
      </p:pic>
      <p:pic>
        <p:nvPicPr>
          <p:cNvPr id="76818" name="Picture 18" descr="https://www.isuct.ru/e-publ/portal/sites/ru.e-publ.portal/files/styles/news_thumbnail/public/news/2016/11/d23/uid9/dsc08262_0.jpg?itok=EfsRLPE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54" y="2786058"/>
            <a:ext cx="2333625" cy="1714500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0" y="62372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16</a:t>
            </a:r>
          </a:p>
        </p:txBody>
      </p:sp>
      <p:sp>
        <p:nvSpPr>
          <p:cNvPr id="19460" name="Содержимое 7"/>
          <p:cNvSpPr>
            <a:spLocks noGrp="1"/>
          </p:cNvSpPr>
          <p:nvPr>
            <p:ph sz="half" idx="1"/>
          </p:nvPr>
        </p:nvSpPr>
        <p:spPr>
          <a:xfrm>
            <a:off x="914400" y="1314429"/>
            <a:ext cx="38100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19461" name="Содержимое 8"/>
          <p:cNvSpPr>
            <a:spLocks noGrp="1"/>
          </p:cNvSpPr>
          <p:nvPr>
            <p:ph sz="quarter" idx="2"/>
          </p:nvPr>
        </p:nvSpPr>
        <p:spPr>
          <a:xfrm>
            <a:off x="4876800" y="1314429"/>
            <a:ext cx="3810000" cy="21891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19462" name="Содержимое 9"/>
          <p:cNvSpPr>
            <a:spLocks noGrp="1"/>
          </p:cNvSpPr>
          <p:nvPr>
            <p:ph sz="quarter" idx="3"/>
          </p:nvPr>
        </p:nvSpPr>
        <p:spPr>
          <a:xfrm>
            <a:off x="4876800" y="3655992"/>
            <a:ext cx="3810000" cy="21891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9463" name="Picture 8" descr="D:\Рабочий компьютер\международный день студента 2016\фото\DSC063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428604"/>
            <a:ext cx="39290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D:\Рабочий компьютер\международный день студента 2016\фото\DSC06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28604"/>
            <a:ext cx="40147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 descr="D:\Рабочий компьютер\международный день студента 2016\фото\МДС фото\DSC_13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357542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1" descr="D:\Рабочий компьютер\международный день студента 2016\фото\МДС фото\DSC_1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357542"/>
            <a:ext cx="40719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s://www.isuct.ru/e-publ/portal/sites/ru.e-publ.portal/files/styles/news_thumbnail/public/news/2015/11/d18/uid9/dsc06455.jpg?itok=8j6fT_7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91796">
            <a:off x="3602812" y="2381132"/>
            <a:ext cx="2286000" cy="1714500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032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590529"/>
            <a:ext cx="3929090" cy="2789656"/>
          </a:xfrm>
          <a:noFill/>
        </p:spPr>
      </p:pic>
      <p:pic>
        <p:nvPicPr>
          <p:cNvPr id="8" name="Picture 7" descr="DSC032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3493317"/>
            <a:ext cx="3819522" cy="2864641"/>
          </a:xfrm>
          <a:noFill/>
        </p:spPr>
      </p:pic>
      <p:pic>
        <p:nvPicPr>
          <p:cNvPr id="9" name="Picture 10" descr="DSC032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7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DSC03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71480"/>
            <a:ext cx="3817935" cy="28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28688" y="214290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sz="3100" b="1" dirty="0" smtClean="0"/>
              <a:t>Комиссия по международным связям Совета ректоров вузов </a:t>
            </a:r>
            <a:br>
              <a:rPr lang="ru-RU" sz="3100" b="1" dirty="0" smtClean="0"/>
            </a:br>
            <a:r>
              <a:rPr lang="ru-RU" sz="3100" b="1" dirty="0" smtClean="0"/>
              <a:t>Ивановской области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643063"/>
            <a:ext cx="8572500" cy="4929187"/>
          </a:xfrm>
        </p:spPr>
        <p:txBody>
          <a:bodyPr/>
          <a:lstStyle/>
          <a:p>
            <a:pPr marL="180000" indent="-180000" algn="just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u="sng" dirty="0" smtClean="0">
                <a:latin typeface="+mj-lt"/>
              </a:rPr>
              <a:t>Цель Комиссии:</a:t>
            </a:r>
          </a:p>
          <a:p>
            <a:pPr marL="180000" indent="180000" algn="just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+mj-lt"/>
              </a:rPr>
              <a:t> создание равных возможностей интеграции учебных заведений Ивановской области в международную систему образования.</a:t>
            </a:r>
          </a:p>
          <a:p>
            <a:pPr marL="180000" indent="-180000" algn="just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u="sng" dirty="0" smtClean="0">
                <a:latin typeface="+mj-lt"/>
              </a:rPr>
              <a:t>Задачи Комиссии</a:t>
            </a:r>
            <a:r>
              <a:rPr lang="ru-RU" dirty="0" smtClean="0">
                <a:latin typeface="+mj-lt"/>
              </a:rPr>
              <a:t>:</a:t>
            </a:r>
          </a:p>
          <a:p>
            <a:pPr marL="180000" indent="-180000" algn="just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+mj-lt"/>
              </a:rPr>
              <a:t>проведение совместных мероприятий по привлечению иностранных граждан для обучения в образовательных учреждениях Ивановской области;</a:t>
            </a:r>
          </a:p>
          <a:p>
            <a:pPr marL="180000" indent="-180000" algn="just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+mj-lt"/>
              </a:rPr>
              <a:t> содействие гражданам РФ в участии в образовательных и научных программах в зарубежных университетах и других учебно-научных центрах;</a:t>
            </a:r>
          </a:p>
          <a:p>
            <a:pPr indent="-180000"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SC032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572186"/>
            <a:ext cx="3682996" cy="2578773"/>
          </a:xfrm>
          <a:noFill/>
        </p:spPr>
      </p:pic>
      <p:pic>
        <p:nvPicPr>
          <p:cNvPr id="8" name="Picture 14" descr="DSC032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5544" y="3557024"/>
            <a:ext cx="3438364" cy="27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User\Downloads\f94bc3e69a2f46c3bb70713b63ef92d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15454" y="571480"/>
            <a:ext cx="3495129" cy="2574718"/>
          </a:xfrm>
          <a:noFill/>
        </p:spPr>
      </p:pic>
      <p:pic>
        <p:nvPicPr>
          <p:cNvPr id="10" name="Picture 8" descr="C:\Users\User\Downloads\DenAfr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718" y="3642384"/>
            <a:ext cx="3677590" cy="284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0" y="5808642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17</a:t>
            </a:r>
          </a:p>
        </p:txBody>
      </p:sp>
      <p:sp>
        <p:nvSpPr>
          <p:cNvPr id="20484" name="Содержимое 7"/>
          <p:cNvSpPr>
            <a:spLocks noGrp="1"/>
          </p:cNvSpPr>
          <p:nvPr>
            <p:ph sz="quarter" idx="2"/>
          </p:nvPr>
        </p:nvSpPr>
        <p:spPr>
          <a:xfrm>
            <a:off x="4876800" y="1242992"/>
            <a:ext cx="3810000" cy="21891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20485" name="Содержимое 8"/>
          <p:cNvSpPr>
            <a:spLocks noGrp="1"/>
          </p:cNvSpPr>
          <p:nvPr>
            <p:ph sz="quarter" idx="3"/>
          </p:nvPr>
        </p:nvSpPr>
        <p:spPr>
          <a:xfrm>
            <a:off x="4876800" y="3584555"/>
            <a:ext cx="3810000" cy="21891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20486" name="Содержимое 9"/>
          <p:cNvSpPr>
            <a:spLocks noGrp="1"/>
          </p:cNvSpPr>
          <p:nvPr>
            <p:ph sz="half" idx="1"/>
          </p:nvPr>
        </p:nvSpPr>
        <p:spPr>
          <a:xfrm>
            <a:off x="914400" y="1242992"/>
            <a:ext cx="38100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0487" name="Picture 8" descr="D:\Рабочий компьютер\международный день студента 2016\фото\МДС на сайт\IMG_17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71480"/>
            <a:ext cx="400050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D:\Рабочий компьютер\международный день студента 2016\фото\МДС фото\DSC_1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571480"/>
            <a:ext cx="378618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D:\Рабочий компьютер\международный день студента 2016\фото\МДС фото\DSC_13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786167"/>
            <a:ext cx="407193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73699"/>
            <a:ext cx="4500594" cy="578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71414"/>
            <a:ext cx="8543956" cy="1000125"/>
          </a:xfrm>
        </p:spPr>
        <p:txBody>
          <a:bodyPr/>
          <a:lstStyle/>
          <a:p>
            <a:pPr algn="ctr"/>
            <a:r>
              <a:rPr lang="ru-RU" sz="2800" dirty="0" smtClean="0"/>
              <a:t>Ежегодная Международная научно-практическая конференция </a:t>
            </a:r>
            <a:r>
              <a:rPr lang="ru-RU" sz="2800" b="1" dirty="0" smtClean="0"/>
              <a:t>«Мир без границ» </a:t>
            </a:r>
            <a:r>
              <a:rPr lang="ru-RU" sz="2800" dirty="0" smtClean="0"/>
              <a:t>(проводится с 2000г)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8" descr="DSCN09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571480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0" y="5665767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20</a:t>
            </a:r>
          </a:p>
        </p:txBody>
      </p:sp>
      <p:pic>
        <p:nvPicPr>
          <p:cNvPr id="23557" name="Picture 8" descr="C:\Users\User\Desktop\МО\Мир без границ\DSC_14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71480"/>
            <a:ext cx="44100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C:\Users\User\Desktop\МО\Мир без границ\DSC_15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428980"/>
            <a:ext cx="40005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C:\Users\User\Desktop\МО\Мир без границ\DSC_15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428980"/>
            <a:ext cx="407193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0" y="5665784"/>
            <a:ext cx="827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19</a:t>
            </a:r>
          </a:p>
        </p:txBody>
      </p:sp>
      <p:pic>
        <p:nvPicPr>
          <p:cNvPr id="22532" name="Picture 8" descr="C:\Users\User\Desktop\МО\Мир без границ\DSC_14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181" y="642934"/>
            <a:ext cx="4307537" cy="27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Содержимое 8"/>
          <p:cNvSpPr>
            <a:spLocks noGrp="1"/>
          </p:cNvSpPr>
          <p:nvPr>
            <p:ph sz="half" idx="1"/>
          </p:nvPr>
        </p:nvSpPr>
        <p:spPr>
          <a:xfrm>
            <a:off x="914400" y="1028696"/>
            <a:ext cx="38100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22535" name="Содержимое 10"/>
          <p:cNvSpPr>
            <a:spLocks noGrp="1"/>
          </p:cNvSpPr>
          <p:nvPr>
            <p:ph sz="quarter" idx="2"/>
          </p:nvPr>
        </p:nvSpPr>
        <p:spPr>
          <a:xfrm>
            <a:off x="4876800" y="1028696"/>
            <a:ext cx="3810000" cy="21891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2536" name="Picture 8" descr="C:\Users\User\Desktop\МО\Мир без границ\DSC_14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71885"/>
            <a:ext cx="4330598" cy="267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C:\Users\User\Desktop\МО\Мир без границ\DSC_14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" y="3452376"/>
            <a:ext cx="4000499" cy="269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642918"/>
            <a:ext cx="397979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vanovo.ac.ru/images/IMG_069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85728"/>
            <a:ext cx="4497425" cy="3000372"/>
          </a:xfrm>
          <a:prstGeom prst="rect">
            <a:avLst/>
          </a:prstGeom>
          <a:noFill/>
        </p:spPr>
      </p:pic>
      <p:pic>
        <p:nvPicPr>
          <p:cNvPr id="6" name="Picture 8" descr="C:\Users\User\Downloads\image1286047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06" y="285728"/>
            <a:ext cx="4357686" cy="2571768"/>
          </a:xfrm>
          <a:noFill/>
        </p:spPr>
      </p:pic>
      <p:pic>
        <p:nvPicPr>
          <p:cNvPr id="9" name="Picture 11" descr="C:\Users\User\Downloads\img0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2885"/>
            <a:ext cx="4572000" cy="292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ivanovo.ac.ru/images/IMG_69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71876"/>
            <a:ext cx="4322042" cy="2928958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vanovo.ac.ru/images/IMG_66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14290"/>
            <a:ext cx="2071702" cy="3107553"/>
          </a:xfrm>
          <a:prstGeom prst="rect">
            <a:avLst/>
          </a:prstGeom>
          <a:noFill/>
        </p:spPr>
      </p:pic>
      <p:pic>
        <p:nvPicPr>
          <p:cNvPr id="7" name="Picture 10" descr="C:\Users\User\Downloads\image1286049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4288055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https://www.isuct.ru/e-publ/portal/sites/ru.e-publ.portal/files/news/2016/04/d26/uid9/dsc06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7"/>
            <a:ext cx="4024341" cy="3018255"/>
          </a:xfrm>
          <a:prstGeom prst="rect">
            <a:avLst/>
          </a:prstGeom>
          <a:noFill/>
        </p:spPr>
      </p:pic>
      <p:pic>
        <p:nvPicPr>
          <p:cNvPr id="63492" name="Picture 4" descr="http://ivanovo.ac.ru/images/IMG_69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8"/>
            <a:ext cx="4500594" cy="2928934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dirty="0" smtClean="0"/>
              <a:t>Международный студенческий Фестиваль национальных культур </a:t>
            </a:r>
            <a:r>
              <a:rPr lang="ru-RU" sz="2600" b="1" dirty="0" smtClean="0"/>
              <a:t>«Энергия содружества»</a:t>
            </a:r>
            <a:r>
              <a:rPr lang="ru-RU" sz="3800" b="1" dirty="0" smtClean="0"/>
              <a:t> </a:t>
            </a:r>
          </a:p>
        </p:txBody>
      </p:sp>
      <p:pic>
        <p:nvPicPr>
          <p:cNvPr id="24581" name="Picture 7" descr="C:\Users\User\Desktop\Фото\18 «Энергия содружества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4062413"/>
            <a:ext cx="70008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8" descr="C:\Users\User\Desktop\Фото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500188"/>
            <a:ext cx="3214688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 descr="C:\Users\User\Desktop\Фото\3 «Энергия содружества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1500188"/>
            <a:ext cx="39052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786842" y="6143644"/>
            <a:ext cx="357158" cy="428628"/>
          </a:xfrm>
        </p:spPr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310093" cy="323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00437"/>
            <a:ext cx="4286280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42852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7"/>
            <a:ext cx="4286280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100" b="1" dirty="0" smtClean="0"/>
              <a:t>Комиссия по международным связям Совета Ректоров вузов </a:t>
            </a:r>
            <a:br>
              <a:rPr lang="ru-RU" sz="3100" b="1" dirty="0" smtClean="0"/>
            </a:br>
            <a:r>
              <a:rPr lang="ru-RU" sz="3100" b="1" dirty="0" smtClean="0"/>
              <a:t>Ивановской области</a:t>
            </a:r>
            <a:endParaRPr lang="ru-RU" sz="3100" dirty="0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571500" y="1600200"/>
            <a:ext cx="8286750" cy="49006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u="sng" dirty="0" smtClean="0">
                <a:latin typeface="Times New Roman" pitchFamily="18" charset="0"/>
              </a:rPr>
              <a:t>Задачи Комиссии: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</a:rPr>
              <a:t>разработка и реализация мероприятий, направленных на гармонизацию межнациональных отношений в студенческой среде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600" dirty="0" smtClean="0">
                <a:latin typeface="Times New Roman" pitchFamily="18" charset="0"/>
              </a:rPr>
              <a:t>организация и проведение научно-исследовательских семинаров, школ, конференций и воспитание толерантности;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600" dirty="0" smtClean="0">
                <a:latin typeface="Times New Roman" pitchFamily="18" charset="0"/>
              </a:rPr>
              <a:t>обмен опытом в области международного образования, научных проектов и программ;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600" dirty="0" smtClean="0">
                <a:latin typeface="Times New Roman" pitchFamily="18" charset="0"/>
              </a:rPr>
              <a:t>координация действий и аккумуляция усилий, необходимых для развития международных связей вузов Ивановской области. </a:t>
            </a:r>
            <a:endParaRPr lang="ru-RU" sz="2600" b="1" u="sng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b="1" u="sng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endParaRPr lang="ru-RU" b="1" u="sng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b="1" u="sng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9454" y="6329386"/>
            <a:ext cx="1905000" cy="457200"/>
          </a:xfrm>
        </p:spPr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spu.ru/pages/news/2017/04/25/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0435" y="3262290"/>
            <a:ext cx="5393565" cy="35957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3929066"/>
            <a:ext cx="3071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Команда зарубежных студентов Шуйского филиала Ивановского государственного университета в VII Региональном фестивале национальных культур «В этом мире большом»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2050" name="Picture 2" descr="http://sspu.ru/pages/news/2017/04/25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642918"/>
            <a:ext cx="4607751" cy="30718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109815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/>
                </a:solidFill>
              </a:rPr>
              <a:t>Участие во всероссийских мероприятиях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192880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Нижний Новгород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6000768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Первый Международный Конгресс Студенческих объединений (г. Москва)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8852" name="Picture 4" descr="https://www.isuct.ru/e-publ/portal/sites/ru.e-publ.portal/files/styles/news_thumbnail/public/news/2016/04/d21/uid9/5.jpg?itok=IwaO27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96" y="2285992"/>
            <a:ext cx="2571750" cy="1714500"/>
          </a:xfrm>
          <a:prstGeom prst="rect">
            <a:avLst/>
          </a:prstGeom>
          <a:noFill/>
        </p:spPr>
      </p:pic>
      <p:pic>
        <p:nvPicPr>
          <p:cNvPr id="78854" name="Picture 6" descr="https://www.isuct.ru/e-publ/portal/sites/ru.e-publ.portal/files/styles/news_thumbnail/public/news/2016/04/d21/uid9/3.jpg?itok=C7Gtp5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96" y="214290"/>
            <a:ext cx="2571750" cy="1714500"/>
          </a:xfrm>
          <a:prstGeom prst="rect">
            <a:avLst/>
          </a:prstGeom>
          <a:noFill/>
        </p:spPr>
      </p:pic>
      <p:pic>
        <p:nvPicPr>
          <p:cNvPr id="78856" name="Picture 8" descr="https://www.isuct.ru/e-publ/portal/sites/ru.e-publ.portal/files/styles/news_thumbnail/public/news/2016/04/d21/uid9/21.jpg?itok=8CecR1D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92" y="214290"/>
            <a:ext cx="2571750" cy="1714500"/>
          </a:xfrm>
          <a:prstGeom prst="rect">
            <a:avLst/>
          </a:prstGeom>
          <a:noFill/>
        </p:spPr>
      </p:pic>
      <p:pic>
        <p:nvPicPr>
          <p:cNvPr id="78858" name="Picture 10" descr="https://www.isuct.ru/e-publ/portal/sites/ru.e-publ.portal/files/styles/news_thumbnail/public/news/2016/04/d21/uid9/27.jpg?itok=Ss-LQFW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76" y="2214554"/>
            <a:ext cx="2571750" cy="1714500"/>
          </a:xfrm>
          <a:prstGeom prst="rect">
            <a:avLst/>
          </a:prstGeom>
          <a:noFill/>
        </p:spPr>
      </p:pic>
      <p:pic>
        <p:nvPicPr>
          <p:cNvPr id="78860" name="Picture 12" descr="https://www.isuct.ru/e-publ/portal/sites/ru.e-publ.portal/files/styles/news_thumbnail/public/news/2016/04/d21/uid9/29.jpg?itok=SAIcxwN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92" y="2285992"/>
            <a:ext cx="2571750" cy="1714500"/>
          </a:xfrm>
          <a:prstGeom prst="rect">
            <a:avLst/>
          </a:prstGeom>
          <a:noFill/>
        </p:spPr>
      </p:pic>
      <p:pic>
        <p:nvPicPr>
          <p:cNvPr id="78862" name="Picture 14" descr="https://www.isuct.ru/e-publ/portal/sites/ru.e-publ.portal/files/styles/news_thumbnail/public/news/2016/04/d21/uid9/31.jpg?itok=k1DmI9oz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14" y="214290"/>
            <a:ext cx="2571750" cy="1714500"/>
          </a:xfrm>
          <a:prstGeom prst="rect">
            <a:avLst/>
          </a:prstGeom>
          <a:noFill/>
        </p:spPr>
      </p:pic>
      <p:pic>
        <p:nvPicPr>
          <p:cNvPr id="78864" name="Picture 16" descr="https://www.isuct.ru/e-publ/portal/sites/ru.e-publ.portal/files/styles/news_thumbnail/public/news/2016/04/d21/uid9/8.jpg?itok=6O1Gt_Z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74" y="4143380"/>
            <a:ext cx="2571750" cy="1714500"/>
          </a:xfrm>
          <a:prstGeom prst="rect">
            <a:avLst/>
          </a:prstGeom>
          <a:noFill/>
        </p:spPr>
      </p:pic>
      <p:pic>
        <p:nvPicPr>
          <p:cNvPr id="78866" name="Picture 18" descr="https://www.isuct.ru/e-publ/portal/sites/ru.e-publ.portal/files/styles/news_thumbnail/public/news/2016/04/d21/uid9/33.jpg?itok=eanx4b_w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32" y="4143380"/>
            <a:ext cx="2571750" cy="17145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5357826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Семинар-тренинг (г. Москва)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9878" name="Picture 6" descr="https://www.isuct.ru/e-publ/portal/sites/ru.e-publ.portal/files/news/2016/03/d17/uid9/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214554"/>
            <a:ext cx="5699015" cy="4000504"/>
          </a:xfrm>
          <a:prstGeom prst="rect">
            <a:avLst/>
          </a:prstGeom>
          <a:noFill/>
        </p:spPr>
      </p:pic>
      <p:pic>
        <p:nvPicPr>
          <p:cNvPr id="79876" name="Picture 4" descr="https://www.isuct.ru/e-publ/portal/sites/ru.e-publ.portal/files/news/2016/03/d17/uid9/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886210" cy="328614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142852"/>
            <a:ext cx="585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Празднование Нового Года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69636" name="Picture 4" descr="https://www.isuct.ru/e-publ/portal/sites/ru.e-publ.portal/files/news/2017/01/d09/uid9/dsc08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</p:spPr>
      </p:pic>
      <p:pic>
        <p:nvPicPr>
          <p:cNvPr id="69634" name="Picture 2" descr="http://ivanovo.ac.ru/images/IMG_37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786346" cy="318645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7290" y="142852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Празднование Нового года по восточному календарю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2706" name="Picture 2" descr="http://ivanovo.ac.ru/images/_MG_8316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0"/>
            <a:ext cx="6838950" cy="3086101"/>
          </a:xfrm>
          <a:prstGeom prst="rect">
            <a:avLst/>
          </a:prstGeom>
          <a:noFill/>
        </p:spPr>
      </p:pic>
      <p:pic>
        <p:nvPicPr>
          <p:cNvPr id="72708" name="Picture 4" descr="http://ivanovo.ac.ru/images/IMG_81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14752"/>
            <a:ext cx="4500594" cy="3002486"/>
          </a:xfrm>
          <a:prstGeom prst="rect">
            <a:avLst/>
          </a:prstGeom>
          <a:noFill/>
        </p:spPr>
      </p:pic>
      <p:pic>
        <p:nvPicPr>
          <p:cNvPr id="72710" name="Picture 6" descr="http://ivanovo.ac.ru/images/IMG_82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14752"/>
            <a:ext cx="4283332" cy="3000396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28" y="285728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Празднование католического Рождества в МЦО Интердом им. Е.Д. Стасовой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0658" name="Picture 2" descr="http://ivanovo.ac.ru/images/DSC01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000240"/>
            <a:ext cx="7636596" cy="428628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4118"/>
            <a:ext cx="7772400" cy="558800"/>
          </a:xfrm>
        </p:spPr>
        <p:txBody>
          <a:bodyPr/>
          <a:lstStyle/>
          <a:p>
            <a:pPr algn="ctr"/>
            <a:r>
              <a:rPr lang="ru-RU" sz="2800" dirty="0" smtClean="0"/>
              <a:t>День Африки</a:t>
            </a:r>
          </a:p>
        </p:txBody>
      </p:sp>
      <p:pic>
        <p:nvPicPr>
          <p:cNvPr id="2560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836613"/>
            <a:ext cx="4033837" cy="2808287"/>
          </a:xfrm>
          <a:noFill/>
        </p:spPr>
      </p:pic>
      <p:pic>
        <p:nvPicPr>
          <p:cNvPr id="2560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3716338"/>
            <a:ext cx="4248150" cy="2970212"/>
          </a:xfrm>
          <a:noFill/>
        </p:spPr>
      </p:pic>
      <p:pic>
        <p:nvPicPr>
          <p:cNvPr id="2560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836613"/>
            <a:ext cx="4248150" cy="2808287"/>
          </a:xfrm>
        </p:spPr>
      </p:pic>
      <p:pic>
        <p:nvPicPr>
          <p:cNvPr id="25606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859338" y="3716338"/>
            <a:ext cx="4033837" cy="2974975"/>
          </a:xfrm>
          <a:noFill/>
        </p:spPr>
      </p:pic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0" y="0"/>
            <a:ext cx="827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22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8926" y="142852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День Африканского единства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7826" name="Picture 2" descr="https://www.isuct.ru/e-publ/portal/sites/ru.e-publ.portal/files/news/2016/06/d01/uid9/dsc07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667283" cy="3500462"/>
          </a:xfrm>
          <a:prstGeom prst="rect">
            <a:avLst/>
          </a:prstGeom>
          <a:noFill/>
        </p:spPr>
      </p:pic>
      <p:pic>
        <p:nvPicPr>
          <p:cNvPr id="77828" name="Picture 4" descr="https://www.isuct.ru/e-publ/portal/sites/ru.e-publ.portal/files/news/2016/06/d01/uid9/dsc07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4643438" cy="3482579"/>
          </a:xfrm>
          <a:prstGeom prst="rect">
            <a:avLst/>
          </a:prstGeom>
          <a:noFill/>
        </p:spPr>
      </p:pic>
      <p:pic>
        <p:nvPicPr>
          <p:cNvPr id="77830" name="Picture 6" descr="https://www.isuct.ru/e-publ/portal/sites/ru.e-publ.portal/files/news/2016/06/d01/uid9/dsc07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2579"/>
            <a:ext cx="4500562" cy="3375422"/>
          </a:xfrm>
          <a:prstGeom prst="rect">
            <a:avLst/>
          </a:prstGeom>
          <a:noFill/>
        </p:spPr>
      </p:pic>
      <p:pic>
        <p:nvPicPr>
          <p:cNvPr id="77832" name="Picture 8" descr="https://www.isuct.ru/e-publ/portal/sites/ru.e-publ.portal/files/news/2016/06/d01/uid9/dsc07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500438"/>
            <a:ext cx="4643438" cy="3357562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880" y="0"/>
            <a:ext cx="7772400" cy="857232"/>
          </a:xfrm>
        </p:spPr>
        <p:txBody>
          <a:bodyPr/>
          <a:lstStyle/>
          <a:p>
            <a:pPr algn="ctr"/>
            <a:r>
              <a:rPr lang="ru-RU" sz="2800" dirty="0" smtClean="0"/>
              <a:t>Празднование </a:t>
            </a:r>
            <a:r>
              <a:rPr lang="ru-RU" sz="2800" dirty="0" err="1" smtClean="0"/>
              <a:t>Навруза</a:t>
            </a:r>
            <a:r>
              <a:rPr lang="ru-RU" sz="2800" dirty="0" smtClean="0"/>
              <a:t> ивановскими студентами</a:t>
            </a:r>
          </a:p>
        </p:txBody>
      </p:sp>
      <p:pic>
        <p:nvPicPr>
          <p:cNvPr id="26627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3590119"/>
            <a:ext cx="4357686" cy="3267881"/>
          </a:xfrm>
          <a:noFill/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0" y="6092825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23</a:t>
            </a:r>
          </a:p>
        </p:txBody>
      </p:sp>
      <p:pic>
        <p:nvPicPr>
          <p:cNvPr id="20482" name="Picture 2" descr="http://ivanovo.ac.ru/images/IMG_2419-12-04-17-08-4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28222"/>
            <a:ext cx="3714776" cy="4829778"/>
          </a:xfrm>
          <a:prstGeom prst="rect">
            <a:avLst/>
          </a:prstGeom>
          <a:noFill/>
        </p:spPr>
      </p:pic>
      <p:pic>
        <p:nvPicPr>
          <p:cNvPr id="2662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44" y="928670"/>
            <a:ext cx="4535488" cy="3036887"/>
          </a:xfrm>
        </p:spPr>
      </p:pic>
      <p:pic>
        <p:nvPicPr>
          <p:cNvPr id="20484" name="Picture 4" descr="http://ivanovo.ac.ru/images/CAM015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3181" y="928670"/>
            <a:ext cx="4187975" cy="3143272"/>
          </a:xfrm>
          <a:prstGeom prst="rect">
            <a:avLst/>
          </a:prstGeom>
          <a:noFill/>
        </p:spPr>
      </p:pic>
      <p:pic>
        <p:nvPicPr>
          <p:cNvPr id="20486" name="Picture 6" descr="https://www.isuct.ru/e-publ/portal/sites/ru.e-publ.portal/files/styles/news_thumbnail/public/news/2017/03/d23/uid9/navruz.jpg?itok=22VJIdA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882" y="3286124"/>
            <a:ext cx="2035983" cy="1357322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3174" y="171370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День Мира и Согласия в Анголе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4754" name="Picture 2" descr="https://www.isuct.ru/e-publ/portal/sites/ru.e-publ.portal/files/news/2017/04/d10/uid9/dsc0894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928802"/>
            <a:ext cx="4929190" cy="3582237"/>
          </a:xfrm>
          <a:prstGeom prst="rect">
            <a:avLst/>
          </a:prstGeom>
          <a:noFill/>
        </p:spPr>
      </p:pic>
      <p:pic>
        <p:nvPicPr>
          <p:cNvPr id="74756" name="Picture 4" descr="https://www.isuct.ru/e-publ/portal/sites/ru.e-publ.portal/files/news/2017/04/d10/uid9/dsc08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802611" cy="507209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722312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Комиссия по международным связям</a:t>
            </a: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0" y="928670"/>
            <a:ext cx="3071813" cy="185737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оказывает помощь в приеме иностранных учащихся</a:t>
            </a: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2857488" y="1071546"/>
            <a:ext cx="4643437" cy="278606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2600" dirty="0">
                <a:solidFill>
                  <a:schemeClr val="dk1"/>
                </a:solidFill>
                <a:latin typeface="+mj-lt"/>
              </a:rPr>
              <a:t>участвует в формировании стратегий повышения количества квотных мест, выделяемых вузам Ивановской области для обучения иностранных студентов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4714875" y="3571876"/>
            <a:ext cx="4429125" cy="22860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2600" dirty="0">
                <a:solidFill>
                  <a:schemeClr val="dk1"/>
                </a:solidFill>
                <a:latin typeface="+mj-lt"/>
              </a:rPr>
              <a:t>осуществляет большую организационную работу по вопросам развития сферы экспорта образовательных услуг в Ивановской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14884"/>
            <a:ext cx="4714875" cy="1000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2500" b="1" i="1" dirty="0">
                <a:solidFill>
                  <a:srgbClr val="C00000"/>
                </a:solidFill>
                <a:latin typeface="+mj-lt"/>
              </a:rPr>
              <a:t> обеспечение безопасного проживания иностранных учащихся;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857892"/>
            <a:ext cx="4786346" cy="642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2500" b="1" i="1" dirty="0" smtClean="0">
                <a:solidFill>
                  <a:srgbClr val="C00000"/>
                </a:solidFill>
                <a:latin typeface="+mj-lt"/>
              </a:rPr>
              <a:t>создание условий для усиления межкультурной коммуникации</a:t>
            </a:r>
            <a:endParaRPr lang="ru-RU" sz="25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929066"/>
            <a:ext cx="4643438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2500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500" b="1" i="1" dirty="0">
                <a:solidFill>
                  <a:srgbClr val="C00000"/>
                </a:solidFill>
                <a:latin typeface="+mj-lt"/>
              </a:rPr>
              <a:t>воспитание толерантности в </a:t>
            </a:r>
            <a:r>
              <a:rPr lang="ru-RU" sz="2500" b="1" i="1" dirty="0" smtClean="0">
                <a:solidFill>
                  <a:srgbClr val="C00000"/>
                </a:solidFill>
                <a:latin typeface="+mj-lt"/>
              </a:rPr>
              <a:t>студенческой среде</a:t>
            </a:r>
            <a:endParaRPr lang="ru-RU" sz="2500" b="1" i="1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20" name="Прямая со стрелкой 19"/>
          <p:cNvCxnSpPr>
            <a:cxnSpLocks noChangeShapeType="1"/>
          </p:cNvCxnSpPr>
          <p:nvPr/>
        </p:nvCxnSpPr>
        <p:spPr bwMode="auto">
          <a:xfrm rot="10800000" flipV="1">
            <a:off x="3929058" y="4716472"/>
            <a:ext cx="785814" cy="35560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Прямая со стрелкой 21"/>
          <p:cNvCxnSpPr>
            <a:cxnSpLocks noChangeShapeType="1"/>
            <a:stCxn id="7" idx="1"/>
          </p:cNvCxnSpPr>
          <p:nvPr/>
        </p:nvCxnSpPr>
        <p:spPr bwMode="auto">
          <a:xfrm rot="10800000">
            <a:off x="4000497" y="4286256"/>
            <a:ext cx="714379" cy="42862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Прямая со стрелкой 24"/>
          <p:cNvCxnSpPr>
            <a:cxnSpLocks noChangeShapeType="1"/>
          </p:cNvCxnSpPr>
          <p:nvPr/>
        </p:nvCxnSpPr>
        <p:spPr bwMode="auto">
          <a:xfrm rot="5400000">
            <a:off x="4071934" y="5072074"/>
            <a:ext cx="1000132" cy="28575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52"/>
            <a:ext cx="7772400" cy="558800"/>
          </a:xfrm>
        </p:spPr>
        <p:txBody>
          <a:bodyPr/>
          <a:lstStyle/>
          <a:p>
            <a:pPr algn="ctr"/>
            <a:r>
              <a:rPr lang="ru-RU" sz="2800" dirty="0" smtClean="0"/>
              <a:t>Празднование Масленицы</a:t>
            </a:r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765175"/>
            <a:ext cx="4032250" cy="2700338"/>
          </a:xfrm>
          <a:noFill/>
        </p:spPr>
      </p:pic>
      <p:pic>
        <p:nvPicPr>
          <p:cNvPr id="27652" name="Рисунок 11" descr="C:\Users\Галина\Pictures\ФИС ист\_MG_29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765175"/>
            <a:ext cx="4076700" cy="2719388"/>
          </a:xfrm>
          <a:noFill/>
        </p:spPr>
      </p:pic>
      <p:pic>
        <p:nvPicPr>
          <p:cNvPr id="2765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63938" y="3757613"/>
            <a:ext cx="4608512" cy="3100387"/>
          </a:xfrm>
        </p:spPr>
      </p:pic>
      <p:pic>
        <p:nvPicPr>
          <p:cNvPr id="27654" name="Рисунок 4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50825" y="2970213"/>
            <a:ext cx="2590800" cy="3887787"/>
          </a:xfr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15140" y="6400800"/>
            <a:ext cx="1905000" cy="457200"/>
          </a:xfrm>
        </p:spPr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https://www.isuct.ru/e-publ/portal/sites/ru.e-publ.portal/files/news/2017/04/d24/uid9/dsc09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286100"/>
            <a:ext cx="4762533" cy="3571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71604" y="214290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Участие иностранных учащихся в Библионочи-2017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73730" name="Picture 2" descr="https://www.isuct.ru/e-publ/portal/sites/ru.e-publ.portal/files/news/2017/04/d24/uid9/dsc09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33" y="714356"/>
            <a:ext cx="4381529" cy="3286148"/>
          </a:xfrm>
          <a:prstGeom prst="rect">
            <a:avLst/>
          </a:prstGeom>
          <a:noFill/>
        </p:spPr>
      </p:pic>
      <p:pic>
        <p:nvPicPr>
          <p:cNvPr id="73732" name="Picture 4" descr="https://www.isuct.ru/e-publ/portal/sites/ru.e-publ.portal/files/news/2017/04/d24/uid9/dsc09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5" y="714356"/>
            <a:ext cx="4381531" cy="3286148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опия Campeonato Africano de Futebol 010"/>
          <p:cNvPicPr>
            <a:picLocks noChangeAspect="1" noChangeArrowheads="1"/>
          </p:cNvPicPr>
          <p:nvPr/>
        </p:nvPicPr>
        <p:blipFill>
          <a:blip r:embed="rId2"/>
          <a:srcRect l="12154"/>
          <a:stretch>
            <a:fillRect/>
          </a:stretch>
        </p:blipFill>
        <p:spPr bwMode="auto">
          <a:xfrm>
            <a:off x="0" y="500042"/>
            <a:ext cx="4681538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G_0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0" y="38338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N24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9" y="500041"/>
            <a:ext cx="4500562" cy="337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SCN2446"/>
          <p:cNvPicPr>
            <a:picLocks noChangeAspect="1" noChangeArrowheads="1"/>
          </p:cNvPicPr>
          <p:nvPr/>
        </p:nvPicPr>
        <p:blipFill>
          <a:blip r:embed="rId5"/>
          <a:srcRect b="22313"/>
          <a:stretch>
            <a:fillRect/>
          </a:stretch>
        </p:blipFill>
        <p:spPr bwMode="auto">
          <a:xfrm>
            <a:off x="0" y="3861130"/>
            <a:ext cx="5143504" cy="29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57422" y="0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Спортивные мероприятия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https://www.isuct.ru/e-publ/portal/sites/ru.e-publ.portal/files/news/2017/03/d15/uid9/babae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142984"/>
            <a:ext cx="4609802" cy="3072001"/>
          </a:xfrm>
          <a:prstGeom prst="rect">
            <a:avLst/>
          </a:prstGeom>
          <a:noFill/>
        </p:spPr>
      </p:pic>
      <p:pic>
        <p:nvPicPr>
          <p:cNvPr id="75780" name="Picture 4" descr="https://www.isuct.ru/e-publ/portal/sites/ru.e-publ.portal/files/news/2017/03/d15/uid9/dsc08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618274"/>
            <a:ext cx="2428860" cy="3239726"/>
          </a:xfrm>
          <a:prstGeom prst="rect">
            <a:avLst/>
          </a:prstGeom>
          <a:noFill/>
        </p:spPr>
      </p:pic>
      <p:pic>
        <p:nvPicPr>
          <p:cNvPr id="75784" name="Picture 8" descr="https://www.isuct.ru/e-publ/portal/sites/ru.e-publ.portal/files/news/2017/03/d15/uid9/esho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807597"/>
            <a:ext cx="4572032" cy="3050403"/>
          </a:xfrm>
          <a:prstGeom prst="rect">
            <a:avLst/>
          </a:prstGeom>
          <a:noFill/>
        </p:spPr>
      </p:pic>
      <p:pic>
        <p:nvPicPr>
          <p:cNvPr id="75778" name="Picture 2" descr="https://www.isuct.ru/e-publ/portal/sites/ru.e-publ.portal/files/news/2017/03/d15/uid9/dsc08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2213754" cy="29528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1428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Чемпионата и Первенства России по традиционному </a:t>
            </a:r>
            <a:r>
              <a:rPr lang="ru-RU" b="1" dirty="0" err="1" smtClean="0">
                <a:solidFill>
                  <a:schemeClr val="bg2"/>
                </a:solidFill>
              </a:rPr>
              <a:t>бирамскому</a:t>
            </a:r>
            <a:r>
              <a:rPr lang="ru-RU" b="1" dirty="0" smtClean="0">
                <a:solidFill>
                  <a:schemeClr val="bg2"/>
                </a:solidFill>
              </a:rPr>
              <a:t> боксу </a:t>
            </a:r>
            <a:r>
              <a:rPr lang="ru-RU" dirty="0" smtClean="0">
                <a:solidFill>
                  <a:schemeClr val="bg2"/>
                </a:solidFill>
              </a:rPr>
              <a:t> БАБАЕВ ХУРШЕД – 1 место, ЭШОНОВ МУХАМАДИ (2/121) – 2 место.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DSCN0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900" dirty="0" smtClean="0">
                <a:latin typeface="Book Antiqua" pitchFamily="18" charset="0"/>
              </a:rPr>
              <a:t>Мобильный клуб интернациональной дружбы в г.Фурманов</a:t>
            </a:r>
            <a:r>
              <a:rPr lang="ru-RU" sz="3800" dirty="0" smtClean="0"/>
              <a:t> </a:t>
            </a:r>
          </a:p>
        </p:txBody>
      </p:sp>
      <p:pic>
        <p:nvPicPr>
          <p:cNvPr id="28676" name="Picture 4" descr="DSCN03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2875"/>
            <a:ext cx="467995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SCN04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621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DSCN04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/>
            <a:r>
              <a:rPr lang="ru-RU" sz="2900" dirty="0" smtClean="0">
                <a:latin typeface="Book Antiqua" pitchFamily="18" charset="0"/>
              </a:rPr>
              <a:t>Мобильный клуб интернациональной дружбы в пос. Каменка</a:t>
            </a:r>
          </a:p>
        </p:txBody>
      </p:sp>
      <p:pic>
        <p:nvPicPr>
          <p:cNvPr id="30724" name="Picture 4" descr="IMG_51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4932363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IMG_52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267075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5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0"/>
            <a:ext cx="53641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IMG_5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3100"/>
            <a:ext cx="48593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9454" y="6400800"/>
            <a:ext cx="1905000" cy="457200"/>
          </a:xfrm>
        </p:spPr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025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857232"/>
            <a:ext cx="3929058" cy="301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51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3892580" cy="29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Изображение 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40532"/>
            <a:ext cx="3890961" cy="291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Изображение 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65150"/>
            <a:ext cx="3929058" cy="28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14678" y="142852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/>
                </a:solidFill>
              </a:rPr>
              <a:t>Уроки Мира и Дружбы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vanovo.ac.ru/images/17390398_447865532212277_730547139392926494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04802"/>
            <a:ext cx="6553198" cy="65531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5927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Ивановский районный клуб «Семья»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129590" cy="1214446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Взаимодействие Комиссии по международным связям Совета ректоров вузов Ивановской области </a:t>
            </a:r>
            <a:br>
              <a:rPr lang="ru-RU" sz="2400" b="1" dirty="0" smtClean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>с организациями области</a:t>
            </a:r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429000" y="3071813"/>
            <a:ext cx="2374900" cy="223202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Комиссия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по международным 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связям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Совета ректоров вузов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Ивановской области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6372225" y="3357563"/>
            <a:ext cx="2232025" cy="1295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/>
              <a:t>Комитет </a:t>
            </a:r>
          </a:p>
          <a:p>
            <a:pPr algn="ctr"/>
            <a:r>
              <a:rPr lang="ru-RU" sz="1400" dirty="0"/>
              <a:t>молодежной политики,</a:t>
            </a:r>
          </a:p>
          <a:p>
            <a:pPr algn="ctr"/>
            <a:r>
              <a:rPr lang="ru-RU" sz="1400" dirty="0"/>
              <a:t> физической культуры и </a:t>
            </a:r>
          </a:p>
          <a:p>
            <a:pPr algn="ctr"/>
            <a:r>
              <a:rPr lang="ru-RU" sz="1400" dirty="0" smtClean="0"/>
              <a:t>спорта </a:t>
            </a:r>
          </a:p>
          <a:p>
            <a:pPr algn="ctr"/>
            <a:r>
              <a:rPr lang="ru-RU" sz="1400" dirty="0" smtClean="0"/>
              <a:t>Администрации</a:t>
            </a:r>
            <a:endParaRPr lang="ru-RU" sz="1400" dirty="0"/>
          </a:p>
          <a:p>
            <a:pPr algn="ctr"/>
            <a:r>
              <a:rPr lang="ru-RU" sz="1400" dirty="0"/>
              <a:t>г. Иваново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215074" y="5286388"/>
            <a:ext cx="2232025" cy="1366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 smtClean="0"/>
              <a:t>Департамент</a:t>
            </a:r>
            <a:endParaRPr lang="ru-RU" sz="1400" dirty="0"/>
          </a:p>
          <a:p>
            <a:pPr algn="ctr"/>
            <a:r>
              <a:rPr lang="ru-RU" sz="1400" dirty="0"/>
              <a:t>молодежной </a:t>
            </a:r>
            <a:r>
              <a:rPr lang="ru-RU" sz="1400" dirty="0" smtClean="0"/>
              <a:t>политики и </a:t>
            </a:r>
          </a:p>
          <a:p>
            <a:pPr algn="ctr"/>
            <a:r>
              <a:rPr lang="ru-RU" sz="1400" dirty="0" smtClean="0"/>
              <a:t>спорта </a:t>
            </a:r>
            <a:endParaRPr lang="ru-RU" sz="1400" dirty="0"/>
          </a:p>
          <a:p>
            <a:pPr algn="ctr"/>
            <a:r>
              <a:rPr lang="ru-RU" sz="1400" dirty="0"/>
              <a:t>Ивановской области</a:t>
            </a: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785786" y="5286388"/>
            <a:ext cx="2232025" cy="1366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Ивановский </a:t>
            </a:r>
            <a:br>
              <a:rPr lang="ru-RU" sz="1400"/>
            </a:br>
            <a:r>
              <a:rPr lang="ru-RU" sz="1400"/>
              <a:t>Дом национальностей</a:t>
            </a: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611188" y="3284538"/>
            <a:ext cx="2232025" cy="1295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/>
              <a:t>Международные службы</a:t>
            </a:r>
          </a:p>
          <a:p>
            <a:pPr algn="ctr"/>
            <a:r>
              <a:rPr lang="ru-RU" sz="1400" dirty="0"/>
              <a:t>вузов Ивановской области</a:t>
            </a:r>
          </a:p>
        </p:txBody>
      </p:sp>
      <p:sp>
        <p:nvSpPr>
          <p:cNvPr id="13320" name="Rectangle 11"/>
          <p:cNvSpPr>
            <a:spLocks noChangeArrowheads="1"/>
          </p:cNvSpPr>
          <p:nvPr/>
        </p:nvSpPr>
        <p:spPr bwMode="auto">
          <a:xfrm>
            <a:off x="3571875" y="1357313"/>
            <a:ext cx="2232025" cy="13668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/>
              <a:t>Департамент </a:t>
            </a:r>
          </a:p>
          <a:p>
            <a:pPr algn="ctr"/>
            <a:r>
              <a:rPr lang="ru-RU" sz="1400" dirty="0"/>
              <a:t>образования </a:t>
            </a:r>
            <a:endParaRPr lang="ru-RU" sz="1400" dirty="0" smtClean="0"/>
          </a:p>
          <a:p>
            <a:pPr algn="ctr"/>
            <a:r>
              <a:rPr lang="ru-RU" sz="1400" dirty="0" smtClean="0"/>
              <a:t>Ивановской области </a:t>
            </a:r>
            <a:endParaRPr lang="ru-RU" sz="1400" dirty="0"/>
          </a:p>
          <a:p>
            <a:pPr algn="ctr"/>
            <a:r>
              <a:rPr lang="ru-RU" sz="1400" dirty="0"/>
              <a:t>и подведомственные </a:t>
            </a:r>
          </a:p>
          <a:p>
            <a:pPr algn="ctr"/>
            <a:r>
              <a:rPr lang="ru-RU" sz="1400" dirty="0"/>
              <a:t>учреждения</a:t>
            </a:r>
          </a:p>
        </p:txBody>
      </p:sp>
      <p:sp>
        <p:nvSpPr>
          <p:cNvPr id="13321" name="Line 29"/>
          <p:cNvSpPr>
            <a:spLocks noChangeShapeType="1"/>
          </p:cNvSpPr>
          <p:nvPr/>
        </p:nvSpPr>
        <p:spPr bwMode="auto">
          <a:xfrm flipH="1">
            <a:off x="5867400" y="4005263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22" name="Line 30"/>
          <p:cNvSpPr>
            <a:spLocks noChangeShapeType="1"/>
          </p:cNvSpPr>
          <p:nvPr/>
        </p:nvSpPr>
        <p:spPr bwMode="auto">
          <a:xfrm flipH="1" flipV="1">
            <a:off x="5651500" y="4724400"/>
            <a:ext cx="72072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23" name="Line 32"/>
          <p:cNvSpPr>
            <a:spLocks noChangeShapeType="1"/>
          </p:cNvSpPr>
          <p:nvPr/>
        </p:nvSpPr>
        <p:spPr bwMode="auto">
          <a:xfrm>
            <a:off x="4643438" y="5300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4" name="Line 34"/>
          <p:cNvSpPr>
            <a:spLocks noChangeShapeType="1"/>
          </p:cNvSpPr>
          <p:nvPr/>
        </p:nvSpPr>
        <p:spPr bwMode="auto">
          <a:xfrm flipV="1">
            <a:off x="2700338" y="4724400"/>
            <a:ext cx="86360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25" name="Line 35"/>
          <p:cNvSpPr>
            <a:spLocks noChangeShapeType="1"/>
          </p:cNvSpPr>
          <p:nvPr/>
        </p:nvSpPr>
        <p:spPr bwMode="auto">
          <a:xfrm>
            <a:off x="2843213" y="3933825"/>
            <a:ext cx="4333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Line 40"/>
          <p:cNvSpPr>
            <a:spLocks noChangeShapeType="1"/>
          </p:cNvSpPr>
          <p:nvPr/>
        </p:nvSpPr>
        <p:spPr bwMode="auto">
          <a:xfrm flipH="1">
            <a:off x="2843213" y="40767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7" name="Line 42"/>
          <p:cNvSpPr>
            <a:spLocks noChangeShapeType="1"/>
          </p:cNvSpPr>
          <p:nvPr/>
        </p:nvSpPr>
        <p:spPr bwMode="auto">
          <a:xfrm>
            <a:off x="5867400" y="41497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8" name="Line 43"/>
          <p:cNvSpPr>
            <a:spLocks noChangeShapeType="1"/>
          </p:cNvSpPr>
          <p:nvPr/>
        </p:nvSpPr>
        <p:spPr bwMode="auto">
          <a:xfrm flipH="1">
            <a:off x="2987675" y="4797425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9" name="Line 44"/>
          <p:cNvSpPr>
            <a:spLocks noChangeShapeType="1"/>
          </p:cNvSpPr>
          <p:nvPr/>
        </p:nvSpPr>
        <p:spPr bwMode="auto">
          <a:xfrm>
            <a:off x="5580063" y="486886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0" name="Line 51"/>
          <p:cNvSpPr>
            <a:spLocks noChangeShapeType="1"/>
          </p:cNvSpPr>
          <p:nvPr/>
        </p:nvSpPr>
        <p:spPr bwMode="auto">
          <a:xfrm>
            <a:off x="1763713" y="4652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1" name="Line 52"/>
          <p:cNvSpPr>
            <a:spLocks noChangeShapeType="1"/>
          </p:cNvSpPr>
          <p:nvPr/>
        </p:nvSpPr>
        <p:spPr bwMode="auto">
          <a:xfrm flipV="1">
            <a:off x="1835150" y="45815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2" name="Line 53"/>
          <p:cNvSpPr>
            <a:spLocks noChangeShapeType="1"/>
          </p:cNvSpPr>
          <p:nvPr/>
        </p:nvSpPr>
        <p:spPr bwMode="auto">
          <a:xfrm>
            <a:off x="6948488" y="47244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3" name="Line 54"/>
          <p:cNvSpPr>
            <a:spLocks noChangeShapeType="1"/>
          </p:cNvSpPr>
          <p:nvPr/>
        </p:nvSpPr>
        <p:spPr bwMode="auto">
          <a:xfrm flipV="1">
            <a:off x="7092950" y="4652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5" name="Line 56"/>
          <p:cNvSpPr>
            <a:spLocks noChangeShapeType="1"/>
          </p:cNvSpPr>
          <p:nvPr/>
        </p:nvSpPr>
        <p:spPr bwMode="auto">
          <a:xfrm flipH="1" flipV="1">
            <a:off x="3071802" y="6072207"/>
            <a:ext cx="512754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6" name="Line 57"/>
          <p:cNvSpPr>
            <a:spLocks noChangeShapeType="1"/>
          </p:cNvSpPr>
          <p:nvPr/>
        </p:nvSpPr>
        <p:spPr bwMode="auto">
          <a:xfrm flipH="1">
            <a:off x="1835150" y="1989138"/>
            <a:ext cx="165735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7" name="Line 58"/>
          <p:cNvSpPr>
            <a:spLocks noChangeShapeType="1"/>
          </p:cNvSpPr>
          <p:nvPr/>
        </p:nvSpPr>
        <p:spPr bwMode="auto">
          <a:xfrm flipV="1">
            <a:off x="1979613" y="2060575"/>
            <a:ext cx="15843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8" name="Line 59"/>
          <p:cNvSpPr>
            <a:spLocks noChangeShapeType="1"/>
          </p:cNvSpPr>
          <p:nvPr/>
        </p:nvSpPr>
        <p:spPr bwMode="auto">
          <a:xfrm>
            <a:off x="5867400" y="1989138"/>
            <a:ext cx="18002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39" name="Line 60"/>
          <p:cNvSpPr>
            <a:spLocks noChangeShapeType="1"/>
          </p:cNvSpPr>
          <p:nvPr/>
        </p:nvSpPr>
        <p:spPr bwMode="auto">
          <a:xfrm flipH="1" flipV="1">
            <a:off x="5867400" y="2133600"/>
            <a:ext cx="17287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rot="5400000">
            <a:off x="4321175" y="28924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 flipH="1" flipV="1">
            <a:off x="4608513" y="2892425"/>
            <a:ext cx="357188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3571868" y="5491162"/>
            <a:ext cx="2232025" cy="1366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 smtClean="0"/>
              <a:t>Ассоциация</a:t>
            </a:r>
          </a:p>
          <a:p>
            <a:pPr algn="ctr"/>
            <a:r>
              <a:rPr lang="ru-RU" sz="1400" dirty="0" smtClean="0"/>
              <a:t> иностранных студентов</a:t>
            </a:r>
            <a:endParaRPr lang="ru-RU" sz="1400" dirty="0"/>
          </a:p>
        </p:txBody>
      </p:sp>
      <p:sp>
        <p:nvSpPr>
          <p:cNvPr id="32" name="Line 56"/>
          <p:cNvSpPr>
            <a:spLocks noChangeShapeType="1"/>
          </p:cNvSpPr>
          <p:nvPr/>
        </p:nvSpPr>
        <p:spPr bwMode="auto">
          <a:xfrm flipV="1">
            <a:off x="5786446" y="5929330"/>
            <a:ext cx="428628" cy="21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6715140" y="1571612"/>
            <a:ext cx="2143140" cy="1214446"/>
            <a:chOff x="6715140" y="1571612"/>
            <a:chExt cx="2143140" cy="121444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715140" y="1571612"/>
              <a:ext cx="2143140" cy="1214446"/>
            </a:xfrm>
            <a:prstGeom prst="rect">
              <a:avLst/>
            </a:prstGeom>
            <a:solidFill>
              <a:srgbClr val="FFCC99"/>
            </a:solidFill>
            <a:ln w="63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15140" y="1714488"/>
              <a:ext cx="21431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ФГБОУ Международный центр образования Интердом имени Е.Д. Стасовой</a:t>
              </a:r>
              <a:endParaRPr lang="ru-RU" sz="14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14348" y="1643050"/>
            <a:ext cx="1785950" cy="1071570"/>
            <a:chOff x="714348" y="1643050"/>
            <a:chExt cx="1785950" cy="107157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14348" y="1643050"/>
              <a:ext cx="1785950" cy="10715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4348" y="1785926"/>
              <a:ext cx="1785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УМВД России по Ивановской области</a:t>
              </a:r>
              <a:endParaRPr lang="ru-RU" sz="1600" dirty="0"/>
            </a:p>
          </p:txBody>
        </p:sp>
      </p:grpSp>
      <p:cxnSp>
        <p:nvCxnSpPr>
          <p:cNvPr id="56" name="Прямая со стрелкой 55"/>
          <p:cNvCxnSpPr/>
          <p:nvPr/>
        </p:nvCxnSpPr>
        <p:spPr>
          <a:xfrm>
            <a:off x="2571736" y="2428868"/>
            <a:ext cx="1071570" cy="100013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5572132" y="2571744"/>
            <a:ext cx="1143008" cy="85725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>
            <a:off x="4358480" y="542847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1436C-E64B-4613-8237-10029A29775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ivanovo.ac.ru/images/Podvyaznov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5472894" cy="3071834"/>
          </a:xfrm>
          <a:prstGeom prst="rect">
            <a:avLst/>
          </a:prstGeom>
          <a:noFill/>
        </p:spPr>
      </p:pic>
      <p:pic>
        <p:nvPicPr>
          <p:cNvPr id="66564" name="Picture 4" descr="http://ivanovo.ac.ru/images/Podvyaznovo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694" y="857232"/>
            <a:ext cx="4124306" cy="3090358"/>
          </a:xfrm>
          <a:prstGeom prst="rect">
            <a:avLst/>
          </a:prstGeom>
          <a:noFill/>
        </p:spPr>
      </p:pic>
      <p:pic>
        <p:nvPicPr>
          <p:cNvPr id="66566" name="Picture 6" descr="http://ivanovo.ac.ru/images/Podvyaznovo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540682"/>
            <a:ext cx="5910256" cy="33173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86050" y="142852"/>
            <a:ext cx="464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В </a:t>
            </a:r>
            <a:r>
              <a:rPr lang="ru-RU" sz="2000" dirty="0" err="1" smtClean="0">
                <a:solidFill>
                  <a:schemeClr val="bg2"/>
                </a:solidFill>
              </a:rPr>
              <a:t>Подвязновской</a:t>
            </a:r>
            <a:r>
              <a:rPr lang="ru-RU" sz="2000" dirty="0" smtClean="0">
                <a:solidFill>
                  <a:schemeClr val="bg2"/>
                </a:solidFill>
              </a:rPr>
              <a:t> средней школе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3174" y="142852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В средней школе № 18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67586" name="Picture 2" descr="http://ivanovo.ac.ru/images/Navru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857628"/>
            <a:ext cx="6072230" cy="3000372"/>
          </a:xfrm>
          <a:prstGeom prst="rect">
            <a:avLst/>
          </a:prstGeom>
          <a:noFill/>
        </p:spPr>
      </p:pic>
      <p:pic>
        <p:nvPicPr>
          <p:cNvPr id="67588" name="Picture 4" descr="http://ivanovo.ac.ru/images/2017-02-15%2009-59-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2357454" cy="4225627"/>
          </a:xfrm>
          <a:prstGeom prst="rect">
            <a:avLst/>
          </a:prstGeom>
          <a:noFill/>
        </p:spPr>
      </p:pic>
      <p:pic>
        <p:nvPicPr>
          <p:cNvPr id="67590" name="Picture 6" descr="http://ivanovo.ac.ru/images/DSC012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642917"/>
            <a:ext cx="6072230" cy="340823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ivanovo.ac.ru/images/2017-02-09%2009-58-59_Valent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857364"/>
            <a:ext cx="6838950" cy="4381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22" y="500042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В средней школе № 18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4285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Фестиваль Дружбы студентов и школьников в ФГБОУ МОЦ Интердом имени Е.Д. Стасовой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80898" name="Picture 2" descr="https://www.isuct.ru/e-publ/portal/sites/ru.e-publ.portal/files/styles/news_thumbnail/public/news/2015/12/d11/uid1/img06b.jpg?itok=pDGYnWa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071546"/>
            <a:ext cx="2286000" cy="1714500"/>
          </a:xfrm>
          <a:prstGeom prst="rect">
            <a:avLst/>
          </a:prstGeom>
          <a:noFill/>
        </p:spPr>
      </p:pic>
      <p:pic>
        <p:nvPicPr>
          <p:cNvPr id="80900" name="Picture 4" descr="https://www.isuct.ru/e-publ/portal/sites/ru.e-publ.portal/files/styles/news_thumbnail/public/news/2015/12/d11/uid1/img08b.jpg?itok=THI_ywn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2286000" cy="1714500"/>
          </a:xfrm>
          <a:prstGeom prst="rect">
            <a:avLst/>
          </a:prstGeom>
          <a:noFill/>
        </p:spPr>
      </p:pic>
      <p:pic>
        <p:nvPicPr>
          <p:cNvPr id="80902" name="Picture 6" descr="https://www.isuct.ru/e-publ/portal/sites/ru.e-publ.portal/files/styles/news_thumbnail/public/news/2015/12/d11/uid1/img12b.jpg?itok=R3-wHw5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071546"/>
            <a:ext cx="2286000" cy="1714500"/>
          </a:xfrm>
          <a:prstGeom prst="rect">
            <a:avLst/>
          </a:prstGeom>
          <a:noFill/>
        </p:spPr>
      </p:pic>
      <p:pic>
        <p:nvPicPr>
          <p:cNvPr id="80904" name="Picture 8" descr="https://www.isuct.ru/e-publ/portal/sites/ru.e-publ.portal/files/styles/news_thumbnail/public/news/2015/12/d11/uid1/img20b.jpg?itok=3P-lsBT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43248"/>
            <a:ext cx="2286000" cy="1714500"/>
          </a:xfrm>
          <a:prstGeom prst="rect">
            <a:avLst/>
          </a:prstGeom>
          <a:noFill/>
        </p:spPr>
      </p:pic>
      <p:pic>
        <p:nvPicPr>
          <p:cNvPr id="80906" name="Picture 10" descr="https://www.isuct.ru/e-publ/portal/sites/ru.e-publ.portal/files/styles/news_thumbnail/public/news/2015/12/d11/uid1/img30b_0.jpg?itok=IakgVts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5000648"/>
            <a:ext cx="3048000" cy="1714500"/>
          </a:xfrm>
          <a:prstGeom prst="rect">
            <a:avLst/>
          </a:prstGeom>
          <a:noFill/>
        </p:spPr>
      </p:pic>
      <p:pic>
        <p:nvPicPr>
          <p:cNvPr id="80908" name="Picture 12" descr="https://www.isuct.ru/e-publ/portal/sites/ru.e-publ.portal/files/styles/news_thumbnail/public/news/2015/12/d11/uid1/img36b_0.jpg?itok=KDfPk4MV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5000636"/>
            <a:ext cx="3048000" cy="1714500"/>
          </a:xfrm>
          <a:prstGeom prst="rect">
            <a:avLst/>
          </a:prstGeom>
          <a:noFill/>
        </p:spPr>
      </p:pic>
      <p:pic>
        <p:nvPicPr>
          <p:cNvPr id="80910" name="Picture 14" descr="https://www.isuct.ru/e-publ/portal/sites/ru.e-publ.portal/files/styles/news_thumbnail/public/news/2015/12/d11/uid1/img39b_0.jpg?itok=MT7mTgS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3071810"/>
            <a:ext cx="3048000" cy="1714500"/>
          </a:xfrm>
          <a:prstGeom prst="rect">
            <a:avLst/>
          </a:prstGeom>
          <a:noFill/>
        </p:spPr>
      </p:pic>
      <p:pic>
        <p:nvPicPr>
          <p:cNvPr id="80912" name="Picture 16" descr="https://www.isuct.ru/e-publ/portal/sites/ru.e-publ.portal/files/styles/news_thumbnail/public/news/2015/12/d11/uid1/img07b.jpg?itok=ogq1r-D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3071810"/>
            <a:ext cx="2286000" cy="17145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703262"/>
          </a:xfrm>
        </p:spPr>
        <p:txBody>
          <a:bodyPr/>
          <a:lstStyle/>
          <a:p>
            <a:pPr algn="ctr"/>
            <a:r>
              <a:rPr lang="ru-RU" sz="2800" smtClean="0"/>
              <a:t>Участие иностранных студентов </a:t>
            </a:r>
            <a:br>
              <a:rPr lang="ru-RU" sz="2800" smtClean="0"/>
            </a:br>
            <a:r>
              <a:rPr lang="ru-RU" sz="2800" smtClean="0"/>
              <a:t>в праздничном шествии 1 мая</a:t>
            </a: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4" y="1125538"/>
            <a:ext cx="3821109" cy="2853984"/>
          </a:xfrm>
          <a:noFill/>
        </p:spPr>
      </p:pic>
      <p:pic>
        <p:nvPicPr>
          <p:cNvPr id="3277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32" y="1112847"/>
            <a:ext cx="5024978" cy="3959227"/>
          </a:xfrm>
        </p:spPr>
      </p:pic>
      <p:pic>
        <p:nvPicPr>
          <p:cNvPr id="32773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621365" y="3906838"/>
            <a:ext cx="2951163" cy="2951162"/>
          </a:xfr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Рисунок 34" descr="C:\Users\Вера Александровна\Desktop\Контакты кураторы Минобр\IMG_77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88913"/>
            <a:ext cx="8281987" cy="6372225"/>
          </a:xfr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isuct.ru/e-publ/portal/sites/ru.e-publ.portal/files/news/2016/05/d12/uid9/dsc06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85794"/>
            <a:ext cx="4262468" cy="3143272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4290"/>
            <a:ext cx="7772400" cy="414337"/>
          </a:xfrm>
        </p:spPr>
        <p:txBody>
          <a:bodyPr/>
          <a:lstStyle/>
          <a:p>
            <a:pPr algn="ctr"/>
            <a:r>
              <a:rPr lang="ru-RU" sz="2800" b="1" dirty="0" smtClean="0"/>
              <a:t>День города и 9 мая</a:t>
            </a:r>
          </a:p>
        </p:txBody>
      </p:sp>
      <p:pic>
        <p:nvPicPr>
          <p:cNvPr id="34820" name="Рисунок 35" descr="C:\Users\Вера Александровна\Desktop\Контакты кураторы Минобр\IMG_7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59866"/>
            <a:ext cx="4500562" cy="319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50825" y="62372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31</a:t>
            </a:r>
          </a:p>
        </p:txBody>
      </p:sp>
      <p:pic>
        <p:nvPicPr>
          <p:cNvPr id="10244" name="Picture 4" descr="https://www.isuct.ru/e-publ/portal/sites/ru.e-publ.portal/files/news/2016/05/d12/uid9/dsc06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62"/>
            <a:ext cx="4857784" cy="3643338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785794"/>
            <a:ext cx="4857752" cy="3241675"/>
          </a:xfr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765175"/>
          </a:xfrm>
        </p:spPr>
        <p:txBody>
          <a:bodyPr/>
          <a:lstStyle/>
          <a:p>
            <a:pPr algn="ctr"/>
            <a:r>
              <a:rPr lang="ru-RU" sz="2800" smtClean="0"/>
              <a:t>Международный клуб «Лето в Иванове» (ИГЭУ) и программа «В будущее вместе» (ИГХСА)</a:t>
            </a:r>
          </a:p>
        </p:txBody>
      </p:sp>
      <p:pic>
        <p:nvPicPr>
          <p:cNvPr id="36867" name="Рисунок 3" descr="C:\Users\Галина\Pictures\Кузьмичевы\Кузьмичевы Африка\IMG_4505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3573463"/>
            <a:ext cx="4094162" cy="3000375"/>
          </a:xfrm>
          <a:noFill/>
        </p:spPr>
      </p:pic>
      <p:pic>
        <p:nvPicPr>
          <p:cNvPr id="36868" name="Рисунок 1" descr="C:\Users\Галина\Pictures\Гости Африка август 2014\34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908050"/>
            <a:ext cx="4068762" cy="2592388"/>
          </a:xfrm>
          <a:noFill/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013" y="908050"/>
            <a:ext cx="4344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88" y="3644900"/>
            <a:ext cx="425291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414337"/>
          </a:xfrm>
        </p:spPr>
        <p:txBody>
          <a:bodyPr/>
          <a:lstStyle/>
          <a:p>
            <a:pPr algn="ctr"/>
            <a:r>
              <a:rPr lang="ru-RU" sz="3800" b="1" smtClean="0"/>
              <a:t>«Восточный» вектор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57313"/>
            <a:ext cx="8497887" cy="516731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100" dirty="0" smtClean="0">
                <a:latin typeface="Times New Roman" pitchFamily="18" charset="0"/>
              </a:rPr>
              <a:t>открыт Ивановский филиал Общества российско-вьетнамской дружбы (в 2008 г., ИвГУ)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100" dirty="0" smtClean="0">
                <a:latin typeface="Times New Roman" pitchFamily="18" charset="0"/>
              </a:rPr>
              <a:t>Курсы китайского языка (ИГХТУ)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100" dirty="0" err="1" smtClean="0">
                <a:latin typeface="Times New Roman" pitchFamily="18" charset="0"/>
              </a:rPr>
              <a:t>ИвГПУ</a:t>
            </a:r>
            <a:r>
              <a:rPr lang="ru-RU" sz="3100" dirty="0" smtClean="0">
                <a:latin typeface="Times New Roman" pitchFamily="18" charset="0"/>
              </a:rPr>
              <a:t> первым из российских вузов вошел в Ассоциацию университетов AUTEX (2012 г.)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ru-RU" sz="3100" dirty="0" smtClean="0">
              <a:latin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vanovo.ac.ru/images/BBM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14356"/>
            <a:ext cx="6838950" cy="4419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14285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Успехи наших студентов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20380"/>
            <a:ext cx="9001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Первое место в международном заочном конкурсе научных работ студентов, магистрантов и аспирантов «Русский язык и этнокультурная динамика (Белгород)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3174" y="5286388"/>
            <a:ext cx="505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гражданка Вьетнама </a:t>
            </a:r>
            <a:r>
              <a:rPr lang="ru-RU" b="1" dirty="0" smtClean="0">
                <a:solidFill>
                  <a:schemeClr val="bg2"/>
                </a:solidFill>
              </a:rPr>
              <a:t>Буй </a:t>
            </a:r>
            <a:r>
              <a:rPr lang="ru-RU" b="1" dirty="0" err="1" smtClean="0">
                <a:solidFill>
                  <a:schemeClr val="bg2"/>
                </a:solidFill>
              </a:rPr>
              <a:t>Бинь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err="1" smtClean="0">
                <a:solidFill>
                  <a:schemeClr val="bg2"/>
                </a:solidFill>
              </a:rPr>
              <a:t>Минь</a:t>
            </a:r>
            <a:r>
              <a:rPr lang="ru-RU" b="1" dirty="0" smtClean="0">
                <a:solidFill>
                  <a:schemeClr val="bg2"/>
                </a:solidFill>
              </a:rPr>
              <a:t> (ИвГУ)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558800"/>
          </a:xfrm>
        </p:spPr>
        <p:txBody>
          <a:bodyPr/>
          <a:lstStyle/>
          <a:p>
            <a:pPr algn="ctr" eaLnBrk="1" hangingPunct="1"/>
            <a:r>
              <a:rPr lang="ru-RU" sz="3800" dirty="0" smtClean="0"/>
              <a:t>Мягкая сила: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052513"/>
            <a:ext cx="7993062" cy="5545137"/>
          </a:xfrm>
        </p:spPr>
        <p:txBody>
          <a:bodyPr/>
          <a:lstStyle/>
          <a:p>
            <a:pPr marL="0" indent="265113" algn="just" eaLnBrk="1" hangingPunct="1">
              <a:buFont typeface="Wingdings" pitchFamily="2" charset="2"/>
              <a:buNone/>
              <a:tabLst>
                <a:tab pos="0" algn="l"/>
              </a:tabLst>
            </a:pPr>
            <a:r>
              <a:rPr lang="ru-RU" dirty="0" smtClean="0">
                <a:latin typeface="Times New Roman" pitchFamily="18" charset="0"/>
              </a:rPr>
              <a:t>достижения государств в области культуры и искусства, науки, технологий и образования.</a:t>
            </a:r>
          </a:p>
          <a:p>
            <a:pPr marL="0" indent="265113" algn="just" eaLnBrk="1" hangingPunct="1">
              <a:buFont typeface="Wingdings" pitchFamily="2" charset="2"/>
              <a:buNone/>
              <a:tabLst>
                <a:tab pos="0" algn="l"/>
              </a:tabLst>
            </a:pPr>
            <a:endParaRPr lang="ru-RU" dirty="0" smtClean="0">
              <a:latin typeface="Times New Roman" pitchFamily="18" charset="0"/>
            </a:endParaRPr>
          </a:p>
          <a:p>
            <a:pPr marL="0" indent="265113" algn="just" eaLnBrk="1" hangingPunct="1">
              <a:buFont typeface="Wingdings" pitchFamily="2" charset="2"/>
              <a:buNone/>
              <a:tabLst>
                <a:tab pos="0" algn="l"/>
              </a:tabLst>
            </a:pPr>
            <a:r>
              <a:rPr lang="ru-RU" dirty="0" smtClean="0">
                <a:latin typeface="Times New Roman" pitchFamily="18" charset="0"/>
              </a:rPr>
              <a:t>«Мягкая сила» — это способность государств привлекать других на свою сторону, добиваясь поддержки собственной повестки дня в международных отношениях путем демонстрации своих культурно-нравственных ценностей, привлекательности политического курса и эффективности политических институтов.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oconcert.ru/netcat_files/multifile/2560/arsen_mukendi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52"/>
            <a:ext cx="7810555" cy="58579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6072206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tx2"/>
                </a:solidFill>
              </a:rPr>
              <a:t>Арсен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Мукенди</a:t>
            </a:r>
            <a:r>
              <a:rPr lang="ru-RU" dirty="0" smtClean="0">
                <a:solidFill>
                  <a:schemeClr val="tx2"/>
                </a:solidFill>
              </a:rPr>
              <a:t> , студент из Конго (ИГСХА), финалист конкурса «Главная сцена» (Москва, 2015) 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ivanovo.ac.ru/images/72facf7e7e78159901339818bbc436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857364"/>
            <a:ext cx="6838950" cy="45434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214290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Международный конкурс красоты </a:t>
            </a:r>
            <a:r>
              <a:rPr lang="ru-RU" sz="2000" b="1" dirty="0" err="1" smtClean="0">
                <a:solidFill>
                  <a:schemeClr val="bg2"/>
                </a:solidFill>
              </a:rPr>
              <a:t>Мiss</a:t>
            </a:r>
            <a:r>
              <a:rPr lang="ru-RU" sz="2000" b="1" dirty="0" smtClean="0">
                <a:solidFill>
                  <a:schemeClr val="bg2"/>
                </a:solidFill>
              </a:rPr>
              <a:t> </a:t>
            </a:r>
            <a:r>
              <a:rPr lang="ru-RU" sz="2000" b="1" dirty="0" err="1" smtClean="0">
                <a:solidFill>
                  <a:schemeClr val="bg2"/>
                </a:solidFill>
              </a:rPr>
              <a:t>Asia</a:t>
            </a:r>
            <a:r>
              <a:rPr lang="ru-RU" sz="2000" b="1" dirty="0" smtClean="0">
                <a:solidFill>
                  <a:schemeClr val="bg2"/>
                </a:solidFill>
              </a:rPr>
              <a:t> </a:t>
            </a:r>
            <a:r>
              <a:rPr lang="ru-RU" sz="2000" b="1" dirty="0" err="1" smtClean="0">
                <a:solidFill>
                  <a:schemeClr val="bg2"/>
                </a:solidFill>
              </a:rPr>
              <a:t>Russia</a:t>
            </a:r>
            <a:r>
              <a:rPr lang="ru-RU" sz="2000" b="1" dirty="0" smtClean="0">
                <a:solidFill>
                  <a:schemeClr val="bg2"/>
                </a:solidFill>
              </a:rPr>
              <a:t> 2016</a:t>
            </a:r>
            <a:r>
              <a:rPr lang="ru-RU" sz="2000" dirty="0" smtClean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Финалистка – ивановская студентка </a:t>
            </a:r>
            <a:r>
              <a:rPr lang="ru-RU" sz="2000" b="1" dirty="0" err="1" smtClean="0">
                <a:solidFill>
                  <a:schemeClr val="bg2"/>
                </a:solidFill>
              </a:rPr>
              <a:t>Галтхүү </a:t>
            </a:r>
            <a:r>
              <a:rPr lang="ru-RU" sz="2000" b="1" dirty="0" err="1" smtClean="0">
                <a:solidFill>
                  <a:schemeClr val="bg2"/>
                </a:solidFill>
              </a:rPr>
              <a:t>Энхжаргал</a:t>
            </a:r>
            <a:r>
              <a:rPr lang="ru-RU" sz="2000" b="1" dirty="0" smtClean="0">
                <a:solidFill>
                  <a:schemeClr val="bg2"/>
                </a:solidFill>
              </a:rPr>
              <a:t> (ИвГУ) </a:t>
            </a:r>
            <a:r>
              <a:rPr lang="ru-RU" sz="2000" b="1" dirty="0" smtClean="0">
                <a:solidFill>
                  <a:schemeClr val="bg2"/>
                </a:solidFill>
              </a:rPr>
              <a:t>(Монголия)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ite.mael.ru/UserFiles/Image/IMG_6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908" y="2285992"/>
            <a:ext cx="4357686" cy="29065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9124" y="5300481"/>
            <a:ext cx="4714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«Мисс Оригинальность – 2013» </a:t>
            </a:r>
            <a:br>
              <a:rPr lang="ru-RU" b="1" dirty="0" smtClean="0">
                <a:solidFill>
                  <a:schemeClr val="bg2"/>
                </a:solidFill>
              </a:rPr>
            </a:br>
            <a:r>
              <a:rPr lang="ru-RU" b="1" dirty="0" err="1" smtClean="0">
                <a:solidFill>
                  <a:schemeClr val="bg2"/>
                </a:solidFill>
              </a:rPr>
              <a:t>Опинкэ</a:t>
            </a:r>
            <a:r>
              <a:rPr lang="ru-RU" b="1" dirty="0" smtClean="0">
                <a:solidFill>
                  <a:schemeClr val="bg2"/>
                </a:solidFill>
              </a:rPr>
              <a:t> Анастасия </a:t>
            </a:r>
            <a:r>
              <a:rPr lang="ru-RU" dirty="0" smtClean="0">
                <a:solidFill>
                  <a:schemeClr val="bg2"/>
                </a:solidFill>
              </a:rPr>
              <a:t> студентка Ивановского </a:t>
            </a:r>
            <a:r>
              <a:rPr lang="ru-RU" dirty="0" err="1" smtClean="0">
                <a:solidFill>
                  <a:schemeClr val="bg2"/>
                </a:solidFill>
              </a:rPr>
              <a:t>гос.университета</a:t>
            </a:r>
            <a:r>
              <a:rPr lang="ru-RU" dirty="0" smtClean="0">
                <a:solidFill>
                  <a:schemeClr val="bg2"/>
                </a:solidFill>
              </a:rPr>
              <a:t>, Республика Молдова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2052" name="Picture 4" descr="http://www.site.mael.ru/UserFiles/Image/IMG_6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1" y="3357562"/>
            <a:ext cx="4605537" cy="30718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44" y="19288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«Мисс Улыбка -2013» </a:t>
            </a:r>
            <a:br>
              <a:rPr lang="ru-RU" b="1" dirty="0" smtClean="0">
                <a:solidFill>
                  <a:schemeClr val="bg2"/>
                </a:solidFill>
              </a:rPr>
            </a:br>
            <a:r>
              <a:rPr lang="ru-RU" b="1" dirty="0" err="1" smtClean="0">
                <a:solidFill>
                  <a:schemeClr val="bg2"/>
                </a:solidFill>
              </a:rPr>
              <a:t>Мишевска</a:t>
            </a:r>
            <a:r>
              <a:rPr lang="ru-RU" b="1" dirty="0" smtClean="0">
                <a:solidFill>
                  <a:schemeClr val="bg2"/>
                </a:solidFill>
              </a:rPr>
              <a:t> Теодора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студентка Ивановского государственного университета, Республика Македония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32" y="214290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Мисс студенческого мира (Москва)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ttp://www.site.mael.ru/UserFiles/Image/econ0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500042"/>
            <a:ext cx="5036380" cy="3357586"/>
          </a:xfrm>
          <a:prstGeom prst="rect">
            <a:avLst/>
          </a:prstGeom>
          <a:noFill/>
        </p:spPr>
      </p:pic>
      <p:pic>
        <p:nvPicPr>
          <p:cNvPr id="86018" name="Picture 2" descr="http://www.site.mael.ru/UserFiles/Image/Urinst/MISS2012/missi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500438"/>
            <a:ext cx="4819711" cy="32147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143536" y="2214554"/>
            <a:ext cx="3929058" cy="121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«Мисс Оригинальность – 2012» - </a:t>
            </a:r>
            <a:r>
              <a:rPr lang="ru-RU" dirty="0" err="1" smtClean="0">
                <a:solidFill>
                  <a:schemeClr val="bg2"/>
                </a:solidFill>
              </a:rPr>
              <a:t>Баяраа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Амаржаргал</a:t>
            </a:r>
            <a:r>
              <a:rPr lang="ru-RU" dirty="0" smtClean="0">
                <a:solidFill>
                  <a:schemeClr val="bg2"/>
                </a:solidFill>
              </a:rPr>
              <a:t> (Республика Монголия), студентка Ивановского государственного университета.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76" y="285728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Присвоение учёной степени Кандидата химических наук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Дао </a:t>
            </a:r>
            <a:r>
              <a:rPr lang="ru-RU" b="1" dirty="0" err="1" smtClean="0">
                <a:solidFill>
                  <a:schemeClr val="bg2"/>
                </a:solidFill>
              </a:rPr>
              <a:t>Тхе</a:t>
            </a:r>
            <a:r>
              <a:rPr lang="ru-RU" b="1" dirty="0" smtClean="0">
                <a:solidFill>
                  <a:schemeClr val="bg2"/>
                </a:solidFill>
              </a:rPr>
              <a:t> Нам </a:t>
            </a:r>
            <a:r>
              <a:rPr lang="ru-RU" dirty="0" smtClean="0">
                <a:solidFill>
                  <a:schemeClr val="bg2"/>
                </a:solidFill>
              </a:rPr>
              <a:t>и </a:t>
            </a:r>
            <a:r>
              <a:rPr lang="ru-RU" b="1" dirty="0" err="1" smtClean="0">
                <a:solidFill>
                  <a:schemeClr val="bg2"/>
                </a:solidFill>
              </a:rPr>
              <a:t>Ву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err="1" smtClean="0">
                <a:solidFill>
                  <a:schemeClr val="bg2"/>
                </a:solidFill>
              </a:rPr>
              <a:t>Тхи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err="1" smtClean="0">
                <a:solidFill>
                  <a:schemeClr val="bg2"/>
                </a:solidFill>
              </a:rPr>
              <a:t>Тхао</a:t>
            </a:r>
            <a:r>
              <a:rPr lang="ru-RU" b="1" dirty="0" smtClean="0">
                <a:solidFill>
                  <a:schemeClr val="bg2"/>
                </a:solidFill>
              </a:rPr>
              <a:t> (ИГХТУ)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81922" name="Picture 2" descr="https://www.isuct.ru/e-publ/portal/sites/ru.e-publ.portal/files/news/2016/10/d19/uid9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084"/>
            <a:ext cx="4209321" cy="5857916"/>
          </a:xfrm>
          <a:prstGeom prst="rect">
            <a:avLst/>
          </a:prstGeom>
          <a:noFill/>
        </p:spPr>
      </p:pic>
      <p:pic>
        <p:nvPicPr>
          <p:cNvPr id="81924" name="Picture 4" descr="https://www.isuct.ru/e-publ/portal/sites/ru.e-publ.portal/files/news/2016/10/d19/uid9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001804"/>
            <a:ext cx="3606931" cy="585619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8A67B-7D64-49CE-A508-8629C306DB92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vgpu.com/images/news/main-news/20170516-mirovaia-igra-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8358246" cy="43232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4929198"/>
            <a:ext cx="8643998" cy="1500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Команда иностранных студентов </a:t>
            </a:r>
            <a:r>
              <a:rPr lang="ru-RU" b="1" dirty="0" smtClean="0">
                <a:solidFill>
                  <a:schemeClr val="tx2"/>
                </a:solidFill>
              </a:rPr>
              <a:t>ИВГПУ</a:t>
            </a:r>
            <a:r>
              <a:rPr lang="ru-RU" dirty="0" smtClean="0">
                <a:solidFill>
                  <a:schemeClr val="tx2"/>
                </a:solidFill>
              </a:rPr>
              <a:t> в упорной борьбе заняла второе место в легкоатлетической эстафете </a:t>
            </a:r>
            <a:r>
              <a:rPr lang="ru-RU" dirty="0" smtClean="0">
                <a:solidFill>
                  <a:schemeClr val="tx2"/>
                </a:solidFill>
              </a:rPr>
              <a:t> «</a:t>
            </a:r>
            <a:r>
              <a:rPr lang="ru-RU" dirty="0" err="1" smtClean="0">
                <a:solidFill>
                  <a:schemeClr val="tx2"/>
                </a:solidFill>
              </a:rPr>
              <a:t>Мирова</a:t>
            </a:r>
            <a:r>
              <a:rPr lang="ru-RU" dirty="0" smtClean="0">
                <a:solidFill>
                  <a:schemeClr val="tx2"/>
                </a:solidFill>
              </a:rPr>
              <a:t> я Игра» и </a:t>
            </a:r>
            <a:r>
              <a:rPr lang="ru-RU" dirty="0" smtClean="0">
                <a:solidFill>
                  <a:schemeClr val="tx2"/>
                </a:solidFill>
              </a:rPr>
              <a:t>была награждена кубком, грамотами и ценными призами.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Состав команды ИВГПУ:</a:t>
            </a:r>
            <a:r>
              <a:rPr lang="ru-RU" dirty="0" smtClean="0">
                <a:solidFill>
                  <a:schemeClr val="tx2"/>
                </a:solidFill>
              </a:rPr>
              <a:t> Таганов </a:t>
            </a:r>
            <a:r>
              <a:rPr lang="ru-RU" dirty="0" err="1" smtClean="0">
                <a:solidFill>
                  <a:schemeClr val="tx2"/>
                </a:solidFill>
              </a:rPr>
              <a:t>Максат</a:t>
            </a:r>
            <a:r>
              <a:rPr lang="ru-RU" dirty="0" smtClean="0">
                <a:solidFill>
                  <a:schemeClr val="tx2"/>
                </a:solidFill>
              </a:rPr>
              <a:t>, Юлдашев </a:t>
            </a:r>
            <a:r>
              <a:rPr lang="ru-RU" dirty="0" err="1" smtClean="0">
                <a:solidFill>
                  <a:schemeClr val="tx2"/>
                </a:solidFill>
              </a:rPr>
              <a:t>Расулбек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Аллабердиев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Оразмухамет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Овезов</a:t>
            </a:r>
            <a:r>
              <a:rPr lang="ru-RU" dirty="0" smtClean="0">
                <a:solidFill>
                  <a:schemeClr val="tx2"/>
                </a:solidFill>
              </a:rPr>
              <a:t> Тимур, </a:t>
            </a:r>
            <a:r>
              <a:rPr lang="ru-RU" dirty="0" err="1" smtClean="0">
                <a:solidFill>
                  <a:schemeClr val="tx2"/>
                </a:solidFill>
              </a:rPr>
              <a:t>Нурыев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Ораз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Исматов</a:t>
            </a:r>
            <a:r>
              <a:rPr lang="ru-RU" dirty="0" smtClean="0">
                <a:solidFill>
                  <a:schemeClr val="tx2"/>
                </a:solidFill>
              </a:rPr>
              <a:t> Улугбек.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5072074"/>
            <a:ext cx="8786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Победитель регионального этапа конкурса «Студент года 2015» в </a:t>
            </a:r>
            <a:r>
              <a:rPr lang="ru-RU" dirty="0" smtClean="0">
                <a:solidFill>
                  <a:schemeClr val="tx2"/>
                </a:solidFill>
              </a:rPr>
              <a:t>номинации «</a:t>
            </a:r>
            <a:r>
              <a:rPr lang="ru-RU" b="1" dirty="0" smtClean="0">
                <a:solidFill>
                  <a:schemeClr val="tx2"/>
                </a:solidFill>
              </a:rPr>
              <a:t>Иностранный студент </a:t>
            </a:r>
            <a:r>
              <a:rPr lang="ru-RU" b="1" dirty="0" smtClean="0">
                <a:solidFill>
                  <a:schemeClr val="tx2"/>
                </a:solidFill>
              </a:rPr>
              <a:t>года</a:t>
            </a:r>
            <a:r>
              <a:rPr lang="ru-RU" dirty="0" smtClean="0">
                <a:solidFill>
                  <a:schemeClr val="tx2"/>
                </a:solidFill>
              </a:rPr>
              <a:t>» </a:t>
            </a:r>
            <a:r>
              <a:rPr lang="ru-RU" dirty="0" smtClean="0">
                <a:solidFill>
                  <a:schemeClr val="tx2"/>
                </a:solidFill>
              </a:rPr>
              <a:t>- </a:t>
            </a:r>
            <a:r>
              <a:rPr lang="ru-RU" b="1" dirty="0" err="1" smtClean="0">
                <a:solidFill>
                  <a:schemeClr val="tx2"/>
                </a:solidFill>
              </a:rPr>
              <a:t>Дерменжи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Петр, </a:t>
            </a:r>
            <a:r>
              <a:rPr lang="ru-RU" dirty="0" smtClean="0">
                <a:solidFill>
                  <a:schemeClr val="tx2"/>
                </a:solidFill>
              </a:rPr>
              <a:t>студент Ивановского Государственного Энергетического университета, Председатель студенческого совета иностранных студентов ИГЭУ, член ассоциации иностранных студентов Ивановской области, капитан КВН ФИС, капитан волейбольной команды ФИС.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1138" name="Picture 2" descr="http://ispu.ru/files/cck-images/10_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42852"/>
            <a:ext cx="3857652" cy="4796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DSC_14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1"/>
            <a:ext cx="8358246" cy="517179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26" y="21429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Представители Комиссии по международным связям Совета ректоров вузов Ивановской области с участниками конференции «Мир без границ» </a:t>
            </a:r>
            <a:endParaRPr lang="ru-RU" sz="2400" b="1" dirty="0"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0044" y="-24"/>
            <a:ext cx="8543956" cy="925535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chemeClr val="bg2"/>
                </a:solidFill>
              </a:rPr>
              <a:t>Деканы по работе с иностранными учащимися</a:t>
            </a:r>
            <a:endParaRPr lang="ru-RU" sz="3200" dirty="0">
              <a:solidFill>
                <a:schemeClr val="bg2"/>
              </a:solidFill>
            </a:endParaRPr>
          </a:p>
        </p:txBody>
      </p:sp>
      <p:pic>
        <p:nvPicPr>
          <p:cNvPr id="6" name="Picture 10" descr="C:\Users\User\Downloads\1_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4" y="785794"/>
            <a:ext cx="3816350" cy="2519363"/>
          </a:xfrm>
          <a:noFill/>
        </p:spPr>
      </p:pic>
      <p:pic>
        <p:nvPicPr>
          <p:cNvPr id="7" name="Picture 11" descr="C:\Users\User\Downloads\dsc08490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52" y="3643314"/>
            <a:ext cx="43943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:\Users\User\Downloads\День Африки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85794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:\Users\User\Downloads\10441969_836799906394466_743413143813876697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3429000"/>
            <a:ext cx="2928957" cy="323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914400" y="277813"/>
            <a:ext cx="7772400" cy="722312"/>
          </a:xfrm>
        </p:spPr>
        <p:txBody>
          <a:bodyPr/>
          <a:lstStyle/>
          <a:p>
            <a:pPr algn="ctr"/>
            <a:r>
              <a:rPr lang="ru-RU" sz="2600" dirty="0" smtClean="0"/>
              <a:t>Плодотворная работа Комиссии ежегодно отмечается благодарностями городских структур власти</a:t>
            </a:r>
          </a:p>
        </p:txBody>
      </p:sp>
      <p:sp>
        <p:nvSpPr>
          <p:cNvPr id="14339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14340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4342" name="Picture 10" descr="C:\Users\User\Desktop\Благодарнос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14438"/>
            <a:ext cx="714533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703262"/>
          </a:xfrm>
        </p:spPr>
        <p:txBody>
          <a:bodyPr/>
          <a:lstStyle/>
          <a:p>
            <a:pPr algn="ctr" eaLnBrk="1" hangingPunct="1">
              <a:tabLst>
                <a:tab pos="4926013" algn="l"/>
              </a:tabLst>
            </a:pPr>
            <a:r>
              <a:rPr lang="ru-RU" sz="3800" b="1" dirty="0" smtClean="0">
                <a:latin typeface="Book Antiqua" pitchFamily="18" charset="0"/>
              </a:rPr>
              <a:t>Мягкая сила</a:t>
            </a: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5508625" y="1628775"/>
            <a:ext cx="309562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>
                <a:latin typeface="Times New Roman" pitchFamily="18" charset="0"/>
              </a:rPr>
              <a:t>продвижение </a:t>
            </a:r>
          </a:p>
          <a:p>
            <a:pPr algn="ctr"/>
            <a:r>
              <a:rPr lang="ru-RU" sz="3200">
                <a:latin typeface="Times New Roman" pitchFamily="18" charset="0"/>
              </a:rPr>
              <a:t>языка</a:t>
            </a:r>
          </a:p>
        </p:txBody>
      </p:sp>
      <p:sp>
        <p:nvSpPr>
          <p:cNvPr id="6149" name="Rectangle 31"/>
          <p:cNvSpPr>
            <a:spLocks noChangeArrowheads="1"/>
          </p:cNvSpPr>
          <p:nvPr/>
        </p:nvSpPr>
        <p:spPr bwMode="auto">
          <a:xfrm>
            <a:off x="827088" y="1628775"/>
            <a:ext cx="3168650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>
                <a:latin typeface="Times New Roman" pitchFamily="18" charset="0"/>
              </a:rPr>
              <a:t>экспорт </a:t>
            </a:r>
          </a:p>
          <a:p>
            <a:pPr algn="ctr"/>
            <a:r>
              <a:rPr lang="ru-RU" sz="3200">
                <a:latin typeface="Times New Roman" pitchFamily="18" charset="0"/>
              </a:rPr>
              <a:t>образования</a:t>
            </a:r>
          </a:p>
        </p:txBody>
      </p:sp>
      <p:sp>
        <p:nvSpPr>
          <p:cNvPr id="6150" name="Rectangle 32"/>
          <p:cNvSpPr>
            <a:spLocks noChangeArrowheads="1"/>
          </p:cNvSpPr>
          <p:nvPr/>
        </p:nvSpPr>
        <p:spPr bwMode="auto">
          <a:xfrm>
            <a:off x="2627313" y="3644900"/>
            <a:ext cx="4105275" cy="1871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latin typeface="Times New Roman" pitchFamily="18" charset="0"/>
              </a:rPr>
              <a:t>распространение </a:t>
            </a:r>
          </a:p>
          <a:p>
            <a:pPr algn="ctr"/>
            <a:r>
              <a:rPr lang="ru-RU" sz="2800">
                <a:latin typeface="Times New Roman" pitchFamily="18" charset="0"/>
              </a:rPr>
              <a:t>национальных </a:t>
            </a:r>
            <a:endParaRPr lang="en-US" sz="2800">
              <a:latin typeface="Times New Roman" pitchFamily="18" charset="0"/>
            </a:endParaRPr>
          </a:p>
          <a:p>
            <a:pPr algn="ctr"/>
            <a:r>
              <a:rPr lang="ru-RU" sz="2800">
                <a:latin typeface="Times New Roman" pitchFamily="18" charset="0"/>
              </a:rPr>
              <a:t>культурных </a:t>
            </a:r>
          </a:p>
          <a:p>
            <a:pPr algn="ctr"/>
            <a:r>
              <a:rPr lang="ru-RU" sz="2800">
                <a:latin typeface="Times New Roman" pitchFamily="18" charset="0"/>
              </a:rPr>
              <a:t>ценностей</a:t>
            </a:r>
          </a:p>
        </p:txBody>
      </p:sp>
      <p:sp>
        <p:nvSpPr>
          <p:cNvPr id="5127" name="AutoShape 33"/>
          <p:cNvSpPr>
            <a:spLocks noChangeArrowheads="1"/>
          </p:cNvSpPr>
          <p:nvPr/>
        </p:nvSpPr>
        <p:spPr bwMode="auto">
          <a:xfrm>
            <a:off x="4356100" y="1052513"/>
            <a:ext cx="720725" cy="2520950"/>
          </a:xfrm>
          <a:prstGeom prst="downArrow">
            <a:avLst>
              <a:gd name="adj1" fmla="val 50000"/>
              <a:gd name="adj2" fmla="val 874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Line 37"/>
          <p:cNvSpPr>
            <a:spLocks noChangeShapeType="1"/>
          </p:cNvSpPr>
          <p:nvPr/>
        </p:nvSpPr>
        <p:spPr bwMode="auto">
          <a:xfrm flipH="1">
            <a:off x="2411413" y="908050"/>
            <a:ext cx="1223962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9" name="Line 38"/>
          <p:cNvSpPr>
            <a:spLocks noChangeShapeType="1"/>
          </p:cNvSpPr>
          <p:nvPr/>
        </p:nvSpPr>
        <p:spPr bwMode="auto">
          <a:xfrm>
            <a:off x="6011863" y="908050"/>
            <a:ext cx="136842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500438"/>
            <a:ext cx="183673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3500438"/>
            <a:ext cx="18478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000258"/>
            <a:ext cx="3643306" cy="485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214422"/>
            <a:ext cx="38576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3214678" cy="44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6DCB-2E2F-4BA7-A8E7-B0346A4544D5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latin typeface="Book Antiqua" pitchFamily="18" charset="0"/>
              </a:rPr>
              <a:t>Благодарю за внимание !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042988" y="4016375"/>
            <a:ext cx="6784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Book Antiqua" pitchFamily="18" charset="0"/>
              </a:rPr>
              <a:t>Контакты: Усольцева Надежда Васильевна</a:t>
            </a:r>
          </a:p>
          <a:p>
            <a:r>
              <a:rPr lang="ru-RU" sz="2400" b="1">
                <a:latin typeface="Book Antiqua" pitchFamily="18" charset="0"/>
              </a:rPr>
              <a:t>	   </a:t>
            </a:r>
            <a:r>
              <a:rPr lang="en-US" sz="2400" b="1">
                <a:latin typeface="Book Antiqua" pitchFamily="18" charset="0"/>
              </a:rPr>
              <a:t>     </a:t>
            </a:r>
            <a:r>
              <a:rPr lang="ru-RU" sz="2400" b="1">
                <a:latin typeface="Book Antiqua" pitchFamily="18" charset="0"/>
              </a:rPr>
              <a:t>тел.</a:t>
            </a:r>
            <a:r>
              <a:rPr lang="en-US" sz="2400" b="1">
                <a:latin typeface="Book Antiqua" pitchFamily="18" charset="0"/>
              </a:rPr>
              <a:t>:</a:t>
            </a:r>
            <a:r>
              <a:rPr lang="ru-RU" sz="2400" b="1">
                <a:latin typeface="Book Antiqua" pitchFamily="18" charset="0"/>
              </a:rPr>
              <a:t> (4932) 934-349</a:t>
            </a:r>
          </a:p>
          <a:p>
            <a:r>
              <a:rPr lang="ru-RU" sz="2400" b="1">
                <a:latin typeface="Book Antiqua" pitchFamily="18" charset="0"/>
              </a:rPr>
              <a:t>	   </a:t>
            </a:r>
            <a:r>
              <a:rPr lang="en-US" sz="2400" b="1">
                <a:latin typeface="Book Antiqua" pitchFamily="18" charset="0"/>
              </a:rPr>
              <a:t>     e-mail:</a:t>
            </a:r>
            <a:r>
              <a:rPr lang="ru-RU" sz="2400" b="1">
                <a:latin typeface="Book Antiqua" pitchFamily="18" charset="0"/>
              </a:rPr>
              <a:t> </a:t>
            </a:r>
            <a:r>
              <a:rPr lang="en-US" sz="2400" b="1">
                <a:latin typeface="Book Antiqua" pitchFamily="18" charset="0"/>
              </a:rPr>
              <a:t>nadezhda_usoltseva@mail.ru</a:t>
            </a:r>
            <a:endParaRPr lang="ru-RU" sz="2400" b="1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4644" y="6215082"/>
            <a:ext cx="642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Техническое оформление презентации: Смирнова В.А., Пимурзина В.А., </a:t>
            </a:r>
            <a:r>
              <a:rPr lang="ru-RU" sz="1400" dirty="0" err="1" smtClean="0"/>
              <a:t>Крецу</a:t>
            </a:r>
            <a:r>
              <a:rPr lang="ru-RU" sz="1400" dirty="0" smtClean="0"/>
              <a:t> В.А., </a:t>
            </a:r>
            <a:r>
              <a:rPr lang="ru-RU" sz="1400" dirty="0" err="1" smtClean="0"/>
              <a:t>Суслонова</a:t>
            </a:r>
            <a:r>
              <a:rPr lang="ru-RU" sz="1400" dirty="0" smtClean="0"/>
              <a:t> В.А. (отдел международных связей ИвГУ)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15404" y="6615114"/>
            <a:ext cx="428596" cy="314348"/>
          </a:xfrm>
        </p:spPr>
        <p:txBody>
          <a:bodyPr/>
          <a:lstStyle/>
          <a:p>
            <a:pPr>
              <a:defRPr/>
            </a:pPr>
            <a:fld id="{D97D9B94-057E-409C-98D1-30DAA7F7A350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smtClean="0"/>
              <a:t>Количество обучающихся студентов по странам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00076" y="1500174"/>
            <a:ext cx="8186766" cy="4929222"/>
          </a:xfrm>
        </p:spPr>
        <p:txBody>
          <a:bodyPr numCol="3"/>
          <a:lstStyle/>
          <a:p>
            <a:pPr>
              <a:buNone/>
            </a:pPr>
            <a:r>
              <a:rPr lang="ru-RU" sz="1600" b="1" dirty="0" smtClean="0"/>
              <a:t>Дальнее зарубежье</a:t>
            </a:r>
            <a:endParaRPr lang="ru-RU" sz="1600" dirty="0" smtClean="0"/>
          </a:p>
          <a:p>
            <a:pPr>
              <a:buNone/>
            </a:pPr>
            <a:r>
              <a:rPr lang="ru-RU" sz="1050" b="1" dirty="0" smtClean="0"/>
              <a:t> </a:t>
            </a:r>
            <a:endParaRPr lang="ru-RU" sz="1050" dirty="0" smtClean="0"/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Ангола 43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Афганистан 27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Бангладеш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Бенин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Вьетнам 47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Гвинея Бисау 4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Германия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err="1" smtClean="0"/>
              <a:t>Дем</a:t>
            </a:r>
            <a:r>
              <a:rPr lang="ru-RU" sz="1200" dirty="0" smtClean="0"/>
              <a:t>. Конго 6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Египет 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Замбия 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Израиль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Ирак 5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Иран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Иордания 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Йемен 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Камерун 9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Колумбия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Кипр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Китай 46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Конго 44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Кот </a:t>
            </a:r>
            <a:r>
              <a:rPr lang="ru-RU" sz="1200" dirty="0" err="1" smtClean="0"/>
              <a:t>Д'Ивуар</a:t>
            </a:r>
            <a:r>
              <a:rPr lang="ru-RU" sz="1200" dirty="0" smtClean="0"/>
              <a:t> 30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Латвия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Ливан 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Литва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Македония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Марокко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Мали 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Монголия 37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Намибия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Непал 6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Нигерия 25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Пакистан 11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Палестина 11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Польша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Сенегал 9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Сирия 13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Судан 10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США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Словакия 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Турция 4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Чад 3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Шри-Ланка 1</a:t>
            </a:r>
            <a:endParaRPr lang="ru-RU" sz="1050" dirty="0" smtClean="0"/>
          </a:p>
          <a:p>
            <a:pPr>
              <a:buNone/>
            </a:pPr>
            <a:r>
              <a:rPr lang="ru-RU" sz="1600" b="1" dirty="0" smtClean="0"/>
              <a:t>Ближнее зарубежье</a:t>
            </a:r>
          </a:p>
          <a:p>
            <a:pPr>
              <a:buNone/>
            </a:pPr>
            <a:r>
              <a:rPr lang="ru-RU" sz="1600" b="1" dirty="0" smtClean="0"/>
              <a:t> </a:t>
            </a:r>
            <a:endParaRPr lang="ru-RU" sz="1600" dirty="0" smtClean="0"/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Азербайджан 42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Армения 18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Беларусь 7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Грузия 4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Казахстан 11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err="1" smtClean="0"/>
              <a:t>Кыргыстан</a:t>
            </a:r>
            <a:r>
              <a:rPr lang="ru-RU" sz="1200" dirty="0" smtClean="0"/>
              <a:t> 132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Молдова 28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Таджикистан 206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Туркменистан 209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Узбекистан 92</a:t>
            </a:r>
          </a:p>
          <a:p>
            <a:pPr>
              <a:buClrTx/>
              <a:buFont typeface="+mj-lt"/>
              <a:buAutoNum type="arabicPeriod"/>
            </a:pPr>
            <a:r>
              <a:rPr lang="ru-RU" sz="1200" dirty="0" smtClean="0"/>
              <a:t>Украина 64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Без </a:t>
            </a:r>
            <a:r>
              <a:rPr lang="ru-RU" sz="1200" dirty="0" err="1" smtClean="0"/>
              <a:t>гражд-ва</a:t>
            </a:r>
            <a:r>
              <a:rPr lang="ru-RU" sz="1200" dirty="0" smtClean="0"/>
              <a:t> 2</a:t>
            </a:r>
          </a:p>
          <a:p>
            <a:endParaRPr lang="ru-RU" sz="105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914400" y="214290"/>
            <a:ext cx="7772400" cy="722312"/>
          </a:xfrm>
        </p:spPr>
        <p:txBody>
          <a:bodyPr/>
          <a:lstStyle/>
          <a:p>
            <a:pPr algn="ctr"/>
            <a:r>
              <a:rPr lang="ru-RU" sz="2800" b="1" dirty="0" smtClean="0"/>
              <a:t>Статистика по количеству иностранных студентов на 2016/2017 учебный год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50825" y="6165850"/>
            <a:ext cx="68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7752" y="5791818"/>
            <a:ext cx="421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Всего представлено: 53 страны</a:t>
            </a:r>
          </a:p>
          <a:p>
            <a:r>
              <a:rPr lang="ru-RU" b="1" dirty="0" smtClean="0"/>
              <a:t>Дальнее зарубежье: 42 страны</a:t>
            </a:r>
          </a:p>
          <a:p>
            <a:r>
              <a:rPr lang="ru-RU" b="1" dirty="0" smtClean="0"/>
              <a:t>Ближнее зарубежье: 11 стран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5680" y="1142984"/>
            <a:ext cx="6098320" cy="39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3153"/>
            <a:ext cx="4929190" cy="270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C13F5-6A17-4D95-96DA-911F348B5D7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"/>
            <a:ext cx="5786446" cy="414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9340"/>
            <a:ext cx="5286380" cy="337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2234</TotalTime>
  <Words>1198</Words>
  <Application>Microsoft PowerPoint</Application>
  <PresentationFormat>Экран (4:3)</PresentationFormat>
  <Paragraphs>304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Слои</vt:lpstr>
      <vt:lpstr>Оптимизация межнациональных отношений в студенческой среде Ивановского региона:  роль Совета ректоров</vt:lpstr>
      <vt:lpstr>Комиссия по международным связям Совета ректоров вузов  Ивановской области</vt:lpstr>
      <vt:lpstr>Комиссия по международным связям Совета Ректоров вузов  Ивановской области</vt:lpstr>
      <vt:lpstr>Комиссия по международным связям</vt:lpstr>
      <vt:lpstr>Взаимодействие Комиссии по международным связям Совета ректоров вузов Ивановской области  с организациями области</vt:lpstr>
      <vt:lpstr>Мягкая сила:</vt:lpstr>
      <vt:lpstr>Мягкая сила</vt:lpstr>
      <vt:lpstr>Статистика по количеству иностранных студентов на 2016/2017 учебный год</vt:lpstr>
      <vt:lpstr>Слайд 9</vt:lpstr>
      <vt:lpstr>Открытие Ивановского филиала АИС состоялось 17 ноября 2000 г. Инициатором открытия выступил президент АИС в России Анисет Габриэль Кочофа (в настоящее время посол республики Бенин )  </vt:lpstr>
      <vt:lpstr>Комиссия, совместно с АИС, разработала комплекс мероприятий, направленных на интеграцию иностранных студентов в новую культурную среду, на знакомство русских студентов с культурой стран студентов-иностранцев и оптимизацию межнациональных отношений.</vt:lpstr>
      <vt:lpstr>Слайд 12</vt:lpstr>
      <vt:lpstr>Слайд 13</vt:lpstr>
      <vt:lpstr>Слайд 14</vt:lpstr>
      <vt:lpstr> </vt:lpstr>
      <vt:lpstr> </vt:lpstr>
      <vt:lpstr>Слайд 17</vt:lpstr>
      <vt:lpstr>Слайд 18</vt:lpstr>
      <vt:lpstr>Слайд 19</vt:lpstr>
      <vt:lpstr>Слайд 20</vt:lpstr>
      <vt:lpstr>Слайд 21</vt:lpstr>
      <vt:lpstr>Ежегодная Международная научно-практическая конференция «Мир без границ» (проводится с 2000г)</vt:lpstr>
      <vt:lpstr>Слайд 23</vt:lpstr>
      <vt:lpstr>Слайд 24</vt:lpstr>
      <vt:lpstr>Слайд 25</vt:lpstr>
      <vt:lpstr>Слайд 26</vt:lpstr>
      <vt:lpstr>Международный студенческий Фестиваль национальных культур «Энергия содружества»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День Африки</vt:lpstr>
      <vt:lpstr>Слайд 37</vt:lpstr>
      <vt:lpstr>Празднование Навруза ивановскими студентами</vt:lpstr>
      <vt:lpstr>Слайд 39</vt:lpstr>
      <vt:lpstr>Празднование Масленицы</vt:lpstr>
      <vt:lpstr>Слайд 41</vt:lpstr>
      <vt:lpstr>Слайд 42</vt:lpstr>
      <vt:lpstr>Слайд 43</vt:lpstr>
      <vt:lpstr>Мобильный клуб интернациональной дружбы в г.Фурманов </vt:lpstr>
      <vt:lpstr>Слайд 45</vt:lpstr>
      <vt:lpstr>Мобильный клуб интернациональной дружбы в пос. Каменка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Участие иностранных студентов  в праздничном шествии 1 мая</vt:lpstr>
      <vt:lpstr>Слайд 55</vt:lpstr>
      <vt:lpstr>День города и 9 мая</vt:lpstr>
      <vt:lpstr>Международный клуб «Лето в Иванове» (ИГЭУ) и программа «В будущее вместе» (ИГХСА)</vt:lpstr>
      <vt:lpstr>«Восточный» вектор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 </vt:lpstr>
      <vt:lpstr>Деканы по работе с иностранными учащимися</vt:lpstr>
      <vt:lpstr>Плодотворная работа Комиссии ежегодно отмечается благодарностями городских структур власти</vt:lpstr>
      <vt:lpstr>Слайд 70</vt:lpstr>
      <vt:lpstr>Благодарю за внимание !</vt:lpstr>
      <vt:lpstr>Количество обучающихся студентов по странам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231</cp:revision>
  <dcterms:created xsi:type="dcterms:W3CDTF">2014-10-13T07:20:54Z</dcterms:created>
  <dcterms:modified xsi:type="dcterms:W3CDTF">2017-05-17T06:48:35Z</dcterms:modified>
</cp:coreProperties>
</file>